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10"/>
  </p:notesMasterIdLst>
  <p:sldIdLst>
    <p:sldId id="256" r:id="rId2"/>
    <p:sldId id="257" r:id="rId3"/>
    <p:sldId id="258" r:id="rId4"/>
    <p:sldId id="261" r:id="rId5"/>
    <p:sldId id="260"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B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81" d="100"/>
          <a:sy n="81" d="100"/>
        </p:scale>
        <p:origin x="-84" y="-558"/>
      </p:cViewPr>
      <p:guideLst>
        <p:guide orient="horz" pos="2160"/>
        <p:guide pos="3840"/>
      </p:guideLst>
    </p:cSldViewPr>
  </p:slideViewPr>
  <p:outlineViewPr>
    <p:cViewPr>
      <p:scale>
        <a:sx n="33" d="100"/>
        <a:sy n="33" d="100"/>
      </p:scale>
      <p:origin x="0" y="-708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DAD9A-B86C-475B-B612-B3C54E142EA2}"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D6F9A-C53C-4257-8582-39F9B58F606F}" type="slidenum">
              <a:rPr lang="en-US" smtClean="0"/>
              <a:t>‹#›</a:t>
            </a:fld>
            <a:endParaRPr lang="en-US"/>
          </a:p>
        </p:txBody>
      </p:sp>
    </p:spTree>
    <p:extLst>
      <p:ext uri="{BB962C8B-B14F-4D97-AF65-F5344CB8AC3E}">
        <p14:creationId xmlns:p14="http://schemas.microsoft.com/office/powerpoint/2010/main" val="3951611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CD6F9A-C53C-4257-8582-39F9B58F606F}" type="slidenum">
              <a:rPr lang="en-US" smtClean="0"/>
              <a:t>1</a:t>
            </a:fld>
            <a:endParaRPr lang="en-US"/>
          </a:p>
        </p:txBody>
      </p:sp>
    </p:spTree>
    <p:extLst>
      <p:ext uri="{BB962C8B-B14F-4D97-AF65-F5344CB8AC3E}">
        <p14:creationId xmlns:p14="http://schemas.microsoft.com/office/powerpoint/2010/main" val="185513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Μια έκλειψη ηλίου βοήθησε τον Κολόμβο στην εξερεύνηση της Αμερικής</a:t>
            </a:r>
            <a:endParaRPr lang="en-US" dirty="0"/>
          </a:p>
        </p:txBody>
      </p:sp>
      <p:sp>
        <p:nvSpPr>
          <p:cNvPr id="4" name="Slide Number Placeholder 3"/>
          <p:cNvSpPr>
            <a:spLocks noGrp="1"/>
          </p:cNvSpPr>
          <p:nvPr>
            <p:ph type="sldNum" sz="quarter" idx="10"/>
          </p:nvPr>
        </p:nvSpPr>
        <p:spPr/>
        <p:txBody>
          <a:bodyPr/>
          <a:lstStyle/>
          <a:p>
            <a:fld id="{1CCD6F9A-C53C-4257-8582-39F9B58F606F}" type="slidenum">
              <a:rPr lang="en-US" smtClean="0"/>
              <a:t>2</a:t>
            </a:fld>
            <a:endParaRPr lang="en-US"/>
          </a:p>
        </p:txBody>
      </p:sp>
    </p:spTree>
    <p:extLst>
      <p:ext uri="{BB962C8B-B14F-4D97-AF65-F5344CB8AC3E}">
        <p14:creationId xmlns:p14="http://schemas.microsoft.com/office/powerpoint/2010/main" val="64464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CD6F9A-C53C-4257-8582-39F9B58F606F}" type="slidenum">
              <a:rPr lang="en-US" smtClean="0"/>
              <a:t>3</a:t>
            </a:fld>
            <a:endParaRPr lang="en-US"/>
          </a:p>
        </p:txBody>
      </p:sp>
    </p:spTree>
    <p:extLst>
      <p:ext uri="{BB962C8B-B14F-4D97-AF65-F5344CB8AC3E}">
        <p14:creationId xmlns:p14="http://schemas.microsoft.com/office/powerpoint/2010/main" val="324185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CD6F9A-C53C-4257-8582-39F9B58F606F}" type="slidenum">
              <a:rPr lang="en-US" smtClean="0"/>
              <a:t>4</a:t>
            </a:fld>
            <a:endParaRPr lang="en-US"/>
          </a:p>
        </p:txBody>
      </p:sp>
    </p:spTree>
    <p:extLst>
      <p:ext uri="{BB962C8B-B14F-4D97-AF65-F5344CB8AC3E}">
        <p14:creationId xmlns:p14="http://schemas.microsoft.com/office/powerpoint/2010/main" val="184555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CD6F9A-C53C-4257-8582-39F9B58F606F}" type="slidenum">
              <a:rPr lang="en-US" smtClean="0"/>
              <a:t>5</a:t>
            </a:fld>
            <a:endParaRPr lang="en-US"/>
          </a:p>
        </p:txBody>
      </p:sp>
    </p:spTree>
    <p:extLst>
      <p:ext uri="{BB962C8B-B14F-4D97-AF65-F5344CB8AC3E}">
        <p14:creationId xmlns:p14="http://schemas.microsoft.com/office/powerpoint/2010/main" val="21268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D6F9A-C53C-4257-8582-39F9B58F606F}" type="slidenum">
              <a:rPr lang="en-US" smtClean="0"/>
              <a:t>6</a:t>
            </a:fld>
            <a:endParaRPr lang="en-US"/>
          </a:p>
        </p:txBody>
      </p:sp>
    </p:spTree>
    <p:extLst>
      <p:ext uri="{BB962C8B-B14F-4D97-AF65-F5344CB8AC3E}">
        <p14:creationId xmlns:p14="http://schemas.microsoft.com/office/powerpoint/2010/main" val="2508871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CD6F9A-C53C-4257-8582-39F9B58F606F}" type="slidenum">
              <a:rPr lang="en-US" smtClean="0"/>
              <a:t>7</a:t>
            </a:fld>
            <a:endParaRPr lang="en-US"/>
          </a:p>
        </p:txBody>
      </p:sp>
    </p:spTree>
    <p:extLst>
      <p:ext uri="{BB962C8B-B14F-4D97-AF65-F5344CB8AC3E}">
        <p14:creationId xmlns:p14="http://schemas.microsoft.com/office/powerpoint/2010/main" val="4166889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4/26/2017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9787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60903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53513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66116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4/26/2017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17912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06403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74517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32094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4/26/2017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01532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14046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11008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8855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08123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12289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2213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69378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93196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5B8DB"/>
            </a:gs>
            <a:gs pos="50000">
              <a:schemeClr val="bg1"/>
            </a:gs>
            <a:gs pos="100000">
              <a:srgbClr val="25B8DB"/>
            </a:gs>
          </a:gsLst>
          <a:lin ang="5400000" scaled="0"/>
          <a:tileRect/>
        </a:gra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4/26/2017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48895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9650" y="1305595"/>
            <a:ext cx="11552350" cy="1825096"/>
          </a:xfrm>
          <a:effectLst>
            <a:glow rad="228600">
              <a:schemeClr val="accent4">
                <a:satMod val="175000"/>
                <a:alpha val="40000"/>
              </a:schemeClr>
            </a:glow>
          </a:effectLst>
        </p:spPr>
        <p:txBody>
          <a:bodyPr>
            <a:prstTxWarp prst="textArchUp">
              <a:avLst/>
            </a:prstTxWarp>
            <a:noAutofit/>
          </a:bodyPr>
          <a:lstStyle/>
          <a:p>
            <a:r>
              <a:rPr lang="el-GR" sz="9600" b="1" cap="none" dirty="0" smtClean="0">
                <a:ln w="22225">
                  <a:solidFill>
                    <a:srgbClr val="00B050"/>
                  </a:solidFill>
                  <a:prstDash val="solid"/>
                </a:ln>
                <a:solidFill>
                  <a:schemeClr val="accent6">
                    <a:lumMod val="60000"/>
                    <a:lumOff val="40000"/>
                  </a:schemeClr>
                </a:solidFill>
                <a:latin typeface="Gabriola" panose="04040605051002020D02" pitchFamily="82" charset="0"/>
              </a:rPr>
              <a:t>ΧΡΙΣΤΟΦΟΡΟΣ ΚΟΛΟΜΒΟΣ</a:t>
            </a:r>
            <a:endParaRPr lang="en-US" sz="9600" b="1" cap="none" dirty="0">
              <a:ln w="22225">
                <a:solidFill>
                  <a:srgbClr val="00B050"/>
                </a:solidFill>
                <a:prstDash val="solid"/>
              </a:ln>
              <a:solidFill>
                <a:schemeClr val="accent6">
                  <a:lumMod val="60000"/>
                  <a:lumOff val="40000"/>
                </a:schemeClr>
              </a:solidFill>
              <a:latin typeface="Gabriola" panose="04040605051002020D02" pitchFamily="82" charset="0"/>
            </a:endParaRPr>
          </a:p>
        </p:txBody>
      </p:sp>
      <p:sp>
        <p:nvSpPr>
          <p:cNvPr id="3" name="Subtitle 2"/>
          <p:cNvSpPr>
            <a:spLocks noGrp="1"/>
          </p:cNvSpPr>
          <p:nvPr>
            <p:ph type="subTitle" idx="1"/>
          </p:nvPr>
        </p:nvSpPr>
        <p:spPr>
          <a:xfrm>
            <a:off x="9597804" y="6172200"/>
            <a:ext cx="9448800" cy="685800"/>
          </a:xfrm>
        </p:spPr>
        <p:txBody>
          <a:bodyPr>
            <a:normAutofit/>
          </a:bodyPr>
          <a:lstStyle/>
          <a:p>
            <a:r>
              <a:rPr lang="el-GR" sz="2400" b="1" dirty="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Gabriola" panose="04040605051002020D02" pitchFamily="82" charset="0"/>
                <a:ea typeface="+mj-ea"/>
                <a:cs typeface="+mj-cs"/>
              </a:rPr>
              <a:t>ΑΝΤΡΕΑΣ ΚΟΥΜΗ</a:t>
            </a:r>
            <a:endParaRPr lang="en-US" sz="2400" b="1" dirty="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Gabriola" panose="04040605051002020D02" pitchFamily="82" charset="0"/>
              <a:ea typeface="+mj-ea"/>
              <a:cs typeface="+mj-cs"/>
            </a:endParaRPr>
          </a:p>
        </p:txBody>
      </p:sp>
      <p:pic>
        <p:nvPicPr>
          <p:cNvPr id="1026" name="Picture 2" descr="Αποτέλεσμα εικόνας για διασημοι θαλασσοποροι"/>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42720" y="1762407"/>
            <a:ext cx="4133088" cy="365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708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3" y="535772"/>
            <a:ext cx="11660746" cy="1293028"/>
          </a:xfrm>
        </p:spPr>
        <p:txBody>
          <a:bodyPr>
            <a:noAutofit/>
          </a:bodyPr>
          <a:lstStyle/>
          <a:p>
            <a:pPr algn="ctr"/>
            <a:r>
              <a:rPr lang="el-GR" sz="4800" b="1" cap="none" dirty="0" smtClean="0">
                <a:ln w="22225">
                  <a:solidFill>
                    <a:srgbClr val="00B050"/>
                  </a:solidFill>
                  <a:prstDash val="solid"/>
                </a:ln>
                <a:solidFill>
                  <a:schemeClr val="accent6">
                    <a:lumMod val="60000"/>
                    <a:lumOff val="40000"/>
                  </a:schemeClr>
                </a:solidFill>
                <a:effectLst>
                  <a:outerShdw blurRad="38100" dist="38100" dir="2700000" algn="tl">
                    <a:srgbClr val="000000">
                      <a:alpha val="43137"/>
                    </a:srgbClr>
                  </a:outerShdw>
                </a:effectLst>
              </a:rPr>
              <a:t>ΒΙΟΓΡΑΦΙΑ ΧΡΙΣΤΟΦΟΡΟΥ ΚΟΛΟΜΒΟΥ</a:t>
            </a:r>
            <a:endParaRPr lang="en-US" sz="4800" b="1" cap="none" dirty="0">
              <a:ln w="22225">
                <a:solidFill>
                  <a:srgbClr val="00B050"/>
                </a:solidFill>
                <a:prstDash val="solid"/>
              </a:ln>
              <a:solidFill>
                <a:schemeClr val="accent6">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1973" y="1828800"/>
            <a:ext cx="11307650" cy="4649273"/>
          </a:xfrm>
        </p:spPr>
        <p:txBody>
          <a:bodyPr>
            <a:normAutofit fontScale="92500" lnSpcReduction="20000"/>
          </a:bodyPr>
          <a:lstStyle/>
          <a:p>
            <a:pPr marL="0" indent="0">
              <a:buNone/>
            </a:pPr>
            <a:r>
              <a:rPr lang="el-GR" dirty="0" smtClean="0">
                <a:solidFill>
                  <a:schemeClr val="accent2">
                    <a:lumMod val="60000"/>
                    <a:lumOff val="40000"/>
                  </a:schemeClr>
                </a:solidFill>
              </a:rPr>
              <a:t>	</a:t>
            </a:r>
            <a:r>
              <a:rPr lang="el-GR" sz="3000" dirty="0" smtClean="0">
                <a:latin typeface="Gabriola" panose="04040605051002020D02" pitchFamily="82" charset="0"/>
              </a:rPr>
              <a:t>Η </a:t>
            </a:r>
            <a:r>
              <a:rPr lang="el-GR" sz="3000" dirty="0">
                <a:latin typeface="Gabriola" panose="04040605051002020D02" pitchFamily="82" charset="0"/>
              </a:rPr>
              <a:t>καταγωγή του Κολόμβου είναι αντικείμενο διαφωνίας και πολλές περιοχές διεκδικούν την προέλευσή του. Η πιο αποδεκτή θέση ωστόσο είναι ότι γεννήθηκε στη </a:t>
            </a:r>
            <a:r>
              <a:rPr lang="el-GR" sz="3000" dirty="0" smtClean="0">
                <a:latin typeface="Gabriola" panose="04040605051002020D02" pitchFamily="82" charset="0"/>
              </a:rPr>
              <a:t>Γένοβα. Πιστεύεται </a:t>
            </a:r>
            <a:r>
              <a:rPr lang="el-GR" sz="3000" dirty="0">
                <a:latin typeface="Gabriola" panose="04040605051002020D02" pitchFamily="82" charset="0"/>
              </a:rPr>
              <a:t>γενικότερα πως ο Χριστόφορος Κολόμβος </a:t>
            </a:r>
            <a:r>
              <a:rPr lang="el-GR" sz="3000" dirty="0" smtClean="0">
                <a:latin typeface="Gabriola" panose="04040605051002020D02" pitchFamily="82" charset="0"/>
              </a:rPr>
              <a:t>γεννήθηκε ανάμεσα </a:t>
            </a:r>
            <a:r>
              <a:rPr lang="el-GR" sz="3000" dirty="0">
                <a:latin typeface="Gabriola" panose="04040605051002020D02" pitchFamily="82" charset="0"/>
              </a:rPr>
              <a:t>στις 25 Αυγούστου και στις 31 Οκτωβρίου 1451 στη Γένοβα της Ιταλίας. </a:t>
            </a:r>
          </a:p>
          <a:p>
            <a:pPr marL="0" indent="0">
              <a:buNone/>
            </a:pPr>
            <a:r>
              <a:rPr lang="el-GR" sz="3000" dirty="0" smtClean="0">
                <a:latin typeface="Gabriola" panose="04040605051002020D02" pitchFamily="82" charset="0"/>
              </a:rPr>
              <a:t>	Ο </a:t>
            </a:r>
            <a:r>
              <a:rPr lang="el-GR" sz="3000" dirty="0">
                <a:latin typeface="Gabriola" panose="04040605051002020D02" pitchFamily="82" charset="0"/>
              </a:rPr>
              <a:t>Κολόμβος ποτέ δεν έγραψε στη μητρική του γλώσσα. Σε ένα από τα κείμενά του ο Κολόμβος ισχυρίζεται ότι πήγε στη θάλασσα σε ηλικία 10 ετών. Το </a:t>
            </a:r>
            <a:r>
              <a:rPr lang="el-GR" sz="3000" dirty="0" smtClean="0">
                <a:latin typeface="Gabriola" panose="04040605051002020D02" pitchFamily="82" charset="0"/>
              </a:rPr>
              <a:t>1470</a:t>
            </a:r>
            <a:r>
              <a:rPr lang="el-GR" sz="3000" dirty="0">
                <a:latin typeface="Gabriola" panose="04040605051002020D02" pitchFamily="82" charset="0"/>
              </a:rPr>
              <a:t> η οικογένεια του Κολόμβου μετακόμισε στη Σαβόνα.</a:t>
            </a:r>
          </a:p>
          <a:p>
            <a:pPr marL="0" indent="0">
              <a:buNone/>
            </a:pPr>
            <a:r>
              <a:rPr lang="el-GR" sz="3000" dirty="0" smtClean="0">
                <a:latin typeface="Gabriola" panose="04040605051002020D02" pitchFamily="82" charset="0"/>
              </a:rPr>
              <a:t>	Ο </a:t>
            </a:r>
            <a:r>
              <a:rPr lang="el-GR" sz="3000" dirty="0">
                <a:latin typeface="Gabriola" panose="04040605051002020D02" pitchFamily="82" charset="0"/>
              </a:rPr>
              <a:t>Χριστόφορος Κολόμβος πέθανε στο Βαγιαδολίδ της Ισπανίας το 1506 και ετάφη σε μοναστήρι της πόλης. Τρία χρόνια αργότερα, η σορός του μεταφέρθηκε σε μοναστήρι </a:t>
            </a:r>
            <a:r>
              <a:rPr lang="el-GR" sz="3000" dirty="0" smtClean="0">
                <a:latin typeface="Gabriola" panose="04040605051002020D02" pitchFamily="82" charset="0"/>
              </a:rPr>
              <a:t>της Σεβίλλης</a:t>
            </a:r>
            <a:r>
              <a:rPr lang="el-GR" sz="3000" dirty="0">
                <a:latin typeface="Gabriola" panose="04040605051002020D02" pitchFamily="82" charset="0"/>
              </a:rPr>
              <a:t> και το 1537 στον Καθεδρικό του Αγίου Δομίνικου στο νησί Εσπανιόλα. Μαζί μεταφέρθηκε και η σορός του γιου του Ντιέγκο. Το 1795, η Ισπανία παραχώρησε το νησί στη Γαλλία και οι δύο σοροί μεταφέρθηκαν εκ νέου στην Ιβηρική Χερσόνησο. Ωστόσο, υπάρχει το ενδεχόμενο να έγινε λάθος κατά την μεταφορά, δεδομένου ότι το 1877 ανακαλύφθηκε τυχαία στον Άγιο Δομίνικο ένας τάφος, στον οποίο υπήρχε η επιγραφή: «Ο Διαπρεπής και Εξέχων, Δον Κρίστομπαλ Κολόν».</a:t>
            </a:r>
          </a:p>
          <a:p>
            <a:pPr marL="0" indent="0">
              <a:buNone/>
            </a:pPr>
            <a:endParaRPr lang="en-US" dirty="0"/>
          </a:p>
        </p:txBody>
      </p:sp>
    </p:spTree>
    <p:extLst>
      <p:ext uri="{BB962C8B-B14F-4D97-AF65-F5344CB8AC3E}">
        <p14:creationId xmlns:p14="http://schemas.microsoft.com/office/powerpoint/2010/main" val="25789584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a/Columbus_second_voyage.jpg/400px-Columbus_second_voy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4869" y="295021"/>
            <a:ext cx="3841510" cy="2160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08392" y="831539"/>
            <a:ext cx="8610600" cy="1293028"/>
          </a:xfrm>
        </p:spPr>
        <p:txBody>
          <a:bodyPr>
            <a:normAutofit/>
          </a:bodyPr>
          <a:lstStyle/>
          <a:p>
            <a:r>
              <a:rPr lang="el-GR" sz="6600" b="1" cap="none" dirty="0">
                <a:ln w="22225">
                  <a:solidFill>
                    <a:srgbClr val="00B050"/>
                  </a:solidFill>
                  <a:prstDash val="solid"/>
                </a:ln>
                <a:solidFill>
                  <a:schemeClr val="accent6">
                    <a:lumMod val="60000"/>
                    <a:lumOff val="40000"/>
                  </a:schemeClr>
                </a:solidFill>
              </a:rPr>
              <a:t>ΠΡΩΤΟ ΤΑΞΙΔΙ</a:t>
            </a:r>
            <a:endParaRPr lang="en-US" sz="6600" b="1" cap="none" dirty="0">
              <a:ln w="22225">
                <a:solidFill>
                  <a:srgbClr val="00B050"/>
                </a:solidFill>
                <a:prstDash val="solid"/>
              </a:ln>
              <a:solidFill>
                <a:schemeClr val="accent6">
                  <a:lumMod val="60000"/>
                  <a:lumOff val="40000"/>
                </a:schemeClr>
              </a:solidFill>
            </a:endParaRPr>
          </a:p>
        </p:txBody>
      </p:sp>
      <p:sp>
        <p:nvSpPr>
          <p:cNvPr id="3" name="Content Placeholder 2"/>
          <p:cNvSpPr>
            <a:spLocks noGrp="1"/>
          </p:cNvSpPr>
          <p:nvPr>
            <p:ph idx="1"/>
          </p:nvPr>
        </p:nvSpPr>
        <p:spPr>
          <a:xfrm>
            <a:off x="296214" y="2323349"/>
            <a:ext cx="10908406" cy="4702076"/>
          </a:xfrm>
        </p:spPr>
        <p:txBody>
          <a:bodyPr>
            <a:normAutofit/>
          </a:bodyPr>
          <a:lstStyle/>
          <a:p>
            <a:pPr marL="0" indent="0">
              <a:buNone/>
            </a:pPr>
            <a:r>
              <a:rPr lang="el-GR" sz="2800" dirty="0">
                <a:latin typeface="Gabriola" panose="04040605051002020D02" pitchFamily="82" charset="0"/>
              </a:rPr>
              <a:t>Με την βοήθεια έμπειρων καπετάνιων του Πάλος, ο Κολόμβος ναυτολόγησε από τους έμπειρους αλλά φοβισμένους, μπροστά στην προοπτική της διάσχισης του Ατλαντικού, ναυτικούς του λιμανιού του Πάλος και στις 3 Αυγούστου 1492 αναχώρησε με τον στολίσκο του από εκεί για τα Κανάρια </a:t>
            </a:r>
            <a:r>
              <a:rPr lang="el-GR" sz="2800" dirty="0" smtClean="0">
                <a:latin typeface="Gabriola" panose="04040605051002020D02" pitchFamily="82" charset="0"/>
              </a:rPr>
              <a:t>Νησιά. Πίστευε </a:t>
            </a:r>
            <a:r>
              <a:rPr lang="el-GR" sz="2800" dirty="0">
                <a:latin typeface="Gabriola" panose="04040605051002020D02" pitchFamily="82" charset="0"/>
              </a:rPr>
              <a:t>ότι θα μπορούσε πιο εύκολα -και χρησιμοποιώντας τους εκεί ανέμους πιο γρήγορα- να προσεγγίσει στην Ιαπωνία για την οποία είχε μιλήσει ο Μάρκο </a:t>
            </a:r>
            <a:r>
              <a:rPr lang="el-GR" sz="2800" dirty="0" smtClean="0">
                <a:latin typeface="Gabriola" panose="04040605051002020D02" pitchFamily="82" charset="0"/>
              </a:rPr>
              <a:t>Πόλο</a:t>
            </a:r>
          </a:p>
          <a:p>
            <a:pPr marL="0" indent="0">
              <a:buNone/>
            </a:pPr>
            <a:r>
              <a:rPr lang="el-GR" sz="2800" dirty="0" smtClean="0">
                <a:latin typeface="Gabriola" panose="04040605051002020D02" pitchFamily="82" charset="0"/>
              </a:rPr>
              <a:t>	Αφού </a:t>
            </a:r>
            <a:r>
              <a:rPr lang="el-GR" sz="2800" dirty="0">
                <a:latin typeface="Gabriola" panose="04040605051002020D02" pitchFamily="82" charset="0"/>
              </a:rPr>
              <a:t>πραγματοποίησε επισκευές στα πλοία του στα Κανάρια, ξεκίνησε για την διάσχιση του άγνωστου ακόμα τότε Ωκεανού. Χρειάστηκε μόλις 36 μέρες για αυτό και στις 12 Οκτωβρίου 1492 έφτασε σε ένα νησί του συμπλέγματος των </a:t>
            </a:r>
            <a:r>
              <a:rPr lang="el-GR" sz="2800" dirty="0" smtClean="0">
                <a:latin typeface="Gabriola" panose="04040605051002020D02" pitchFamily="82" charset="0"/>
              </a:rPr>
              <a:t>Μπαχάμων βορειοανατολικά </a:t>
            </a:r>
            <a:r>
              <a:rPr lang="el-GR" sz="2800" dirty="0">
                <a:latin typeface="Gabriola" panose="04040605051002020D02" pitchFamily="82" charset="0"/>
              </a:rPr>
              <a:t>της </a:t>
            </a:r>
            <a:r>
              <a:rPr lang="el-GR" sz="2800" dirty="0" smtClean="0">
                <a:latin typeface="Gabriola" panose="04040605051002020D02" pitchFamily="82" charset="0"/>
              </a:rPr>
              <a:t>Καραϊβικής.</a:t>
            </a:r>
          </a:p>
          <a:p>
            <a:pPr marL="0" indent="0">
              <a:buNone/>
            </a:pPr>
            <a:r>
              <a:rPr lang="el-GR" sz="2800" dirty="0" smtClean="0">
                <a:latin typeface="Gabriola" panose="04040605051002020D02" pitchFamily="82" charset="0"/>
              </a:rPr>
              <a:t>	Στο </a:t>
            </a:r>
            <a:r>
              <a:rPr lang="el-GR" sz="2800" dirty="0">
                <a:latin typeface="Gabriola" panose="04040605051002020D02" pitchFamily="82" charset="0"/>
              </a:rPr>
              <a:t>ταξίδι αυτό ανακάλυψε επίσης την Κούβα, της οποίας εξερεύνησε ένα μέρος και την οποία θεωρούσε, για το υπόλοιπο της ζωής του, χερσόνησο της ηπειρωτικής Ασίας. Τέλος έφτασε και στην νήσο που ο ίδιος βάφτισε </a:t>
            </a:r>
            <a:r>
              <a:rPr lang="el-GR" sz="2800" dirty="0" smtClean="0">
                <a:latin typeface="Gabriola" panose="04040605051002020D02" pitchFamily="82" charset="0"/>
              </a:rPr>
              <a:t>Ισπανιόλα.</a:t>
            </a:r>
          </a:p>
        </p:txBody>
      </p:sp>
    </p:spTree>
    <p:extLst>
      <p:ext uri="{BB962C8B-B14F-4D97-AF65-F5344CB8AC3E}">
        <p14:creationId xmlns:p14="http://schemas.microsoft.com/office/powerpoint/2010/main" val="20674969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87" y="734107"/>
            <a:ext cx="8610600" cy="1293028"/>
          </a:xfrm>
        </p:spPr>
        <p:txBody>
          <a:bodyPr>
            <a:normAutofit/>
          </a:bodyPr>
          <a:lstStyle/>
          <a:p>
            <a:r>
              <a:rPr lang="el-GR" sz="6600" b="1" cap="none" dirty="0">
                <a:ln w="22225">
                  <a:solidFill>
                    <a:srgbClr val="00B050"/>
                  </a:solidFill>
                  <a:prstDash val="solid"/>
                </a:ln>
                <a:solidFill>
                  <a:schemeClr val="accent6">
                    <a:lumMod val="60000"/>
                    <a:lumOff val="40000"/>
                  </a:schemeClr>
                </a:solidFill>
              </a:rPr>
              <a:t>ΔΕΥΤΕΡΟ ΤΑΞΙΔΙ</a:t>
            </a:r>
            <a:endParaRPr lang="en-US" sz="6600" b="1" cap="none" dirty="0">
              <a:ln w="22225">
                <a:solidFill>
                  <a:srgbClr val="00B050"/>
                </a:solidFill>
                <a:prstDash val="solid"/>
              </a:ln>
              <a:solidFill>
                <a:schemeClr val="accent6">
                  <a:lumMod val="60000"/>
                  <a:lumOff val="40000"/>
                </a:schemeClr>
              </a:solidFill>
            </a:endParaRPr>
          </a:p>
        </p:txBody>
      </p:sp>
      <p:sp>
        <p:nvSpPr>
          <p:cNvPr id="3" name="Content Placeholder 2"/>
          <p:cNvSpPr>
            <a:spLocks noGrp="1"/>
          </p:cNvSpPr>
          <p:nvPr>
            <p:ph idx="1"/>
          </p:nvPr>
        </p:nvSpPr>
        <p:spPr>
          <a:xfrm>
            <a:off x="212035" y="2194560"/>
            <a:ext cx="11294165" cy="4550797"/>
          </a:xfrm>
        </p:spPr>
        <p:txBody>
          <a:bodyPr>
            <a:normAutofit fontScale="92500" lnSpcReduction="20000"/>
          </a:bodyPr>
          <a:lstStyle/>
          <a:p>
            <a:pPr marL="0" indent="0">
              <a:buNone/>
            </a:pPr>
            <a:r>
              <a:rPr lang="el-GR" dirty="0" smtClean="0"/>
              <a:t>	</a:t>
            </a:r>
            <a:r>
              <a:rPr lang="el-GR" sz="3000" dirty="0">
                <a:latin typeface="Gabriola" panose="04040605051002020D02" pitchFamily="82" charset="0"/>
              </a:rPr>
              <a:t>Μετά μήνες, ώστε να προετοιμαστεί μια αρμάδα 17 πλοίων αλλά και να πειστεί η Πορτογαλία στις, μέσω Πάπα, διαπραγματεύσεις να παραιτηθεί τυχόν εξερευνήσεων στον δυτικό Ατλαντικό, ο Κολόμβος αναχώρησε για το δεύτερο ταξίδι το φθινόπωρο του 1493. Έπλευσε νοτιοδυτικότερα ίσως γιατί ήλπιζε να φτάσει αυτή τη φορά στην Ιαπωνία αλλά τελικά ανακάλυψε τις Αντίλλες νήσους. Στην πορεία εντόπισε το σημερινό Πουέρτο Ρίκο και ξαναβρέθηκε στην Ισπανιόλα.</a:t>
            </a:r>
          </a:p>
          <a:p>
            <a:pPr marL="0" indent="0">
              <a:buNone/>
            </a:pPr>
            <a:r>
              <a:rPr lang="el-GR" sz="3000" dirty="0">
                <a:latin typeface="Gabriola" panose="04040605051002020D02" pitchFamily="82" charset="0"/>
              </a:rPr>
              <a:t>	Αποφάσισε να εγκαταστήσει μια μόνιμη βάση στην Ισπανιόλα που φαινόταν να βρίσκεται έξω από την κυριαρχία ή την υποτέλεια κάποιου ισχυρού Ασιάτη ηγεμόνα, πριν προχωρήσει στην αναζήτηση της ενδοχώρας. Επέβλεψε τις πρώτες εργασίες ανέγερσης του πρώτου ευρωπαϊκού οικισμού στην Αμερική, τον οποίο ονόμασε Ισαβέλα. Ταυτόχρονα προχώρησε στην εξερεύνηση του εσωτερικού της μεγάλης νήσου και στην αναζήτηση ορυχείων που ήλπιζε να του δώσουν το άφθονο χρυσάφι που είχε υποσχεθεί αν και μάλλον όταν είχε ζητήσει την "πρόσληψη" του από τους Ισπανούς μονάρχες, εννοούσε χρυσάφι που θα συγκεντρωνόταν μέσω εμπορίου. </a:t>
            </a:r>
          </a:p>
          <a:p>
            <a:pPr marL="0" indent="0">
              <a:buNone/>
            </a:pPr>
            <a:r>
              <a:rPr lang="el-GR" sz="3000" dirty="0">
                <a:latin typeface="Gabriola" panose="04040605051002020D02" pitchFamily="82" charset="0"/>
              </a:rPr>
              <a:t>	Το 1494 συνέχισε για λίγο τις θαλάσσιες "έρευνες" και ανακάλυψε την Τζαμάικα ενώ εξερεύνησε την νότια ακτή της Κούβας.</a:t>
            </a:r>
            <a:endParaRPr lang="en-US" sz="3000" dirty="0">
              <a:latin typeface="Gabriola" panose="04040605051002020D02" pitchFamily="82" charset="0"/>
            </a:endParaRPr>
          </a:p>
        </p:txBody>
      </p:sp>
      <p:pic>
        <p:nvPicPr>
          <p:cNvPr id="2050" name="Picture 2" descr="https://upload.wikimedia.org/wikipedia/commons/thumb/5/5a/Columbus_second_voyage.jpg/400px-Columbus_second_voy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3350" y="54051"/>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8012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996" y="590921"/>
            <a:ext cx="8610600" cy="1293028"/>
          </a:xfrm>
        </p:spPr>
        <p:txBody>
          <a:bodyPr>
            <a:normAutofit/>
          </a:bodyPr>
          <a:lstStyle/>
          <a:p>
            <a:r>
              <a:rPr lang="el-GR" sz="6600" b="1" cap="none" dirty="0">
                <a:ln w="22225">
                  <a:solidFill>
                    <a:srgbClr val="00B050"/>
                  </a:solidFill>
                  <a:prstDash val="solid"/>
                </a:ln>
                <a:solidFill>
                  <a:schemeClr val="accent6">
                    <a:lumMod val="60000"/>
                    <a:lumOff val="40000"/>
                  </a:schemeClr>
                </a:solidFill>
              </a:rPr>
              <a:t>ΤΡΙΤΟ ΤΑΞΙΔΙ</a:t>
            </a:r>
            <a:endParaRPr lang="en-US" sz="6600" b="1" cap="none" dirty="0">
              <a:ln w="22225">
                <a:solidFill>
                  <a:srgbClr val="00B050"/>
                </a:solidFill>
                <a:prstDash val="solid"/>
              </a:ln>
              <a:solidFill>
                <a:schemeClr val="accent6">
                  <a:lumMod val="60000"/>
                  <a:lumOff val="40000"/>
                </a:schemeClr>
              </a:solidFill>
            </a:endParaRPr>
          </a:p>
        </p:txBody>
      </p:sp>
      <p:sp>
        <p:nvSpPr>
          <p:cNvPr id="3" name="Content Placeholder 2"/>
          <p:cNvSpPr>
            <a:spLocks noGrp="1"/>
          </p:cNvSpPr>
          <p:nvPr>
            <p:ph idx="1"/>
          </p:nvPr>
        </p:nvSpPr>
        <p:spPr>
          <a:xfrm>
            <a:off x="0" y="2194560"/>
            <a:ext cx="11506200" cy="4663440"/>
          </a:xfrm>
        </p:spPr>
        <p:txBody>
          <a:bodyPr>
            <a:normAutofit/>
          </a:bodyPr>
          <a:lstStyle/>
          <a:p>
            <a:pPr marL="0" indent="0">
              <a:buNone/>
            </a:pPr>
            <a:r>
              <a:rPr lang="el-GR" dirty="0"/>
              <a:t>	</a:t>
            </a:r>
            <a:r>
              <a:rPr lang="el-GR" sz="2800" dirty="0" err="1" smtClean="0">
                <a:latin typeface="Gabriola" panose="04040605051002020D02" pitchFamily="82" charset="0"/>
              </a:rPr>
              <a:t>Εκίνησε</a:t>
            </a:r>
            <a:r>
              <a:rPr lang="el-GR" sz="2800" dirty="0" smtClean="0">
                <a:latin typeface="Gabriola" panose="04040605051002020D02" pitchFamily="82" charset="0"/>
              </a:rPr>
              <a:t> </a:t>
            </a:r>
            <a:r>
              <a:rPr lang="el-GR" sz="2800" dirty="0">
                <a:latin typeface="Gabriola" panose="04040605051002020D02" pitchFamily="82" charset="0"/>
              </a:rPr>
              <a:t>πάλι με έναν στολίσκο το καλοκάιρι του 1498 μετά από δυο άσκοπα χρόνια στην Ευρώπη. Έπλευσε πάλι νοτιοδυτικότερα αλλά έφτασε στην Νότια Αμερική, στις ακτές της σημερινής Βενεζουέλας. Βλέποντας τις εκβολές ενός πολύ μεγάλου ποταμού, του Ορινόκου, κατάλαβε ότι βρισκόταν μπροστά σε μια ήπειρο, μια άγνωστη ήπειρο. Δεν πτοήθηκε καθόλου από την απρόσμενη ανακάλυψη. Μια άγνωστη ήπειρος είχε βρεθεί νοτιοανατολικά της "Ασίας" αλλά η τελευταία αναμενόταν πάντα να είναι εκεί που επιθυμούσε ο ίδιος να είναι. Έτσι μετά ελάχιστη εξερεύνηση. Επλευσε στην Ισπανιόλα. </a:t>
            </a:r>
          </a:p>
          <a:p>
            <a:pPr marL="0" indent="0">
              <a:buNone/>
            </a:pPr>
            <a:r>
              <a:rPr lang="el-GR" sz="2800" dirty="0">
                <a:latin typeface="Gabriola" panose="04040605051002020D02" pitchFamily="82" charset="0"/>
              </a:rPr>
              <a:t>	Εκεί, αφού έγινε πια φανερό ότι η Ισαβέλα είχε κτιστεί σε κακή τοποθεσία, εκτεθειμένη σε κυκλώνες και σε ανθυγιεινό περιβάλλον, άρχισε στην νότια ακτή η ανέγερση μιας νέας πόλης, του Σάντο Ντομίνγκο. Στο μεταξύ ο Πορτογάλος Βάσκο Ντα Γκάμα ολοκλήρωνε τον πρώτο περίπλου της Αφρικής και έφτανε στις κυρίως Ινδίες, αρχίζοντας τις απευθείας εμπορικές επαφές με τους ηγέτες της δυτικής ακτής. Αυτό το γεγονός, ότι η Πορτογαλία τελικά έφτασε πρώτη, δυσαρέστησε πάλι τους βασιλείς έναντι του Κολόμβου.</a:t>
            </a:r>
            <a:endParaRPr lang="en-US" sz="2800" dirty="0">
              <a:latin typeface="Gabriola" panose="04040605051002020D02" pitchFamily="82" charset="0"/>
            </a:endParaRPr>
          </a:p>
        </p:txBody>
      </p:sp>
      <p:pic>
        <p:nvPicPr>
          <p:cNvPr id="1026" name="Picture 2" descr="https://upload.wikimedia.org/wikipedia/commons/thumb/9/9b/Columbus_third_voyage.jpg/400px-Columbus_third_voy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91130" y="134419"/>
            <a:ext cx="3419061" cy="220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36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122" y="422429"/>
            <a:ext cx="8610600" cy="1293028"/>
          </a:xfrm>
        </p:spPr>
        <p:txBody>
          <a:bodyPr>
            <a:normAutofit/>
          </a:bodyPr>
          <a:lstStyle/>
          <a:p>
            <a:r>
              <a:rPr lang="el-GR" sz="6600" b="1" cap="none" dirty="0">
                <a:ln w="22225">
                  <a:solidFill>
                    <a:srgbClr val="00B050"/>
                  </a:solidFill>
                  <a:prstDash val="solid"/>
                </a:ln>
                <a:solidFill>
                  <a:schemeClr val="accent6">
                    <a:lumMod val="60000"/>
                    <a:lumOff val="40000"/>
                  </a:schemeClr>
                </a:solidFill>
              </a:rPr>
              <a:t>Τεταρτο ταξιδι</a:t>
            </a:r>
            <a:endParaRPr lang="en-US" sz="6600" b="1" cap="none" dirty="0">
              <a:ln w="22225">
                <a:solidFill>
                  <a:srgbClr val="00B050"/>
                </a:solidFill>
                <a:prstDash val="solid"/>
              </a:ln>
              <a:solidFill>
                <a:schemeClr val="accent6">
                  <a:lumMod val="60000"/>
                  <a:lumOff val="40000"/>
                </a:schemeClr>
              </a:solidFill>
            </a:endParaRPr>
          </a:p>
        </p:txBody>
      </p:sp>
      <p:sp>
        <p:nvSpPr>
          <p:cNvPr id="3" name="Content Placeholder 2"/>
          <p:cNvSpPr>
            <a:spLocks noGrp="1"/>
          </p:cNvSpPr>
          <p:nvPr>
            <p:ph idx="1"/>
          </p:nvPr>
        </p:nvSpPr>
        <p:spPr>
          <a:xfrm>
            <a:off x="0" y="2057400"/>
            <a:ext cx="12192000" cy="4800599"/>
          </a:xfrm>
        </p:spPr>
        <p:txBody>
          <a:bodyPr>
            <a:noAutofit/>
          </a:bodyPr>
          <a:lstStyle/>
          <a:p>
            <a:pPr marL="0" indent="0">
              <a:buNone/>
            </a:pPr>
            <a:r>
              <a:rPr lang="el-GR" sz="2000" dirty="0">
                <a:latin typeface="Gabriola" panose="04040605051002020D02" pitchFamily="82" charset="0"/>
              </a:rPr>
              <a:t>Τελικά το 1502 εξασφάλισε την εντολή και την υποστήριξη για ένα ακόμα ταξίδι. Όφειλε να "αφήσει" την Κίνα και να πλεύσει δυτικά της Καραϊβικής μέχρι να συναντήσει την ινδική χερσόνησο στην ανατολική ακτή της οποίας ακόμα δεν είχαν φτάσει οι Πορτογάλοι. Για το σκοπό αυτό του διατέθηκαν 4 σαπιοκάραβα, κάτι που τελικά αποδείχθηκε μοιραίο για την αποστολή. Αφού διέσχισε τον Ατλαντικό, βρέθηκε στην Καραϊβική και εξερεύνησε για λίγο την Τζαμάικα, χωρίς να φαντάζεται ότι εκεί που άρχιζε, θα τελείωνε άδοξα και η νέα περιπέτεια. Στην συνέχεια παρέπλευσε πάλι την νότια ακτή της Κούβας αλλά και ξανά επέλεξε να μην προσπαθήσει να την ερευνήσει συστηματικά. Πριν φτάσει στο δυτικό της άκρο έπλευσε νοτιοδυτικά και έφτασε στις ακτές </a:t>
            </a:r>
            <a:r>
              <a:rPr lang="el-GR" sz="2000" dirty="0" smtClean="0">
                <a:latin typeface="Gabriola" panose="04040605051002020D02" pitchFamily="82" charset="0"/>
              </a:rPr>
              <a:t>της</a:t>
            </a:r>
            <a:r>
              <a:rPr lang="en-US" sz="2000" dirty="0" smtClean="0">
                <a:latin typeface="Gabriola" panose="04040605051002020D02" pitchFamily="82" charset="0"/>
              </a:rPr>
              <a:t> </a:t>
            </a:r>
            <a:r>
              <a:rPr lang="el-GR" sz="2000" dirty="0" smtClean="0">
                <a:latin typeface="Gabriola" panose="04040605051002020D02" pitchFamily="82" charset="0"/>
              </a:rPr>
              <a:t>Κεντρικής Αμερικής</a:t>
            </a:r>
            <a:r>
              <a:rPr lang="el-GR" sz="2000" dirty="0">
                <a:latin typeface="Gabriola" panose="04040605051002020D02" pitchFamily="82" charset="0"/>
              </a:rPr>
              <a:t>, στη σημερινή Ονδούρα.  </a:t>
            </a:r>
            <a:endParaRPr lang="el-GR" sz="2000" dirty="0" smtClean="0">
              <a:latin typeface="Gabriola" panose="04040605051002020D02" pitchFamily="82" charset="0"/>
            </a:endParaRPr>
          </a:p>
          <a:p>
            <a:pPr marL="0" indent="0">
              <a:buNone/>
            </a:pPr>
            <a:r>
              <a:rPr lang="el-GR" sz="2000" dirty="0" smtClean="0">
                <a:latin typeface="Gabriola" panose="04040605051002020D02" pitchFamily="82" charset="0"/>
              </a:rPr>
              <a:t>Τον </a:t>
            </a:r>
            <a:r>
              <a:rPr lang="el-GR" sz="2000" dirty="0">
                <a:latin typeface="Gabriola" panose="04040605051002020D02" pitchFamily="82" charset="0"/>
              </a:rPr>
              <a:t>Οκτώβριο του 1502 είχε φτάσει στον σημερινό </a:t>
            </a:r>
            <a:r>
              <a:rPr lang="el-GR" sz="2000" dirty="0" smtClean="0">
                <a:latin typeface="Gabriola" panose="04040605051002020D02" pitchFamily="82" charset="0"/>
              </a:rPr>
              <a:t>Παναμά. </a:t>
            </a:r>
            <a:r>
              <a:rPr lang="el-GR" sz="2000" dirty="0">
                <a:latin typeface="Gabriola" panose="04040605051002020D02" pitchFamily="82" charset="0"/>
              </a:rPr>
              <a:t>Η ακτή στρεφόταν ανατολικά αλλά ο Κολόμβος συνέχισε την εξερεύνηση. Τελικά διαπίστωσε ότι δεν υπήρχε πέρασμα αλλά ότι η άγνωστη ήπειρος που είχε βρει στα νότια το 1498, συνδεόταν με την "Ασία" και την θεώρησε προέκταση αυτής</a:t>
            </a:r>
            <a:r>
              <a:rPr lang="el-GR" sz="2000" dirty="0" smtClean="0">
                <a:latin typeface="Gabriola" panose="04040605051002020D02" pitchFamily="82" charset="0"/>
              </a:rPr>
              <a:t>. </a:t>
            </a:r>
            <a:r>
              <a:rPr lang="el-GR" sz="2000" dirty="0">
                <a:latin typeface="Gabriola" panose="04040605051002020D02" pitchFamily="82" charset="0"/>
              </a:rPr>
              <a:t>Έμεινε στον Παναμά μέχρι την άνοιξη του 1503, ωσότου μια επίθεση των ιθαγενών, η απειθαρχία πολλών μελών του πληρώματος και η ανάγκη να γίνει συντήρηση στα πλοία τον ανάγκασαν να αφήσει για πάντα αυτή την γη</a:t>
            </a:r>
            <a:r>
              <a:rPr lang="el-GR" sz="2000" dirty="0" smtClean="0">
                <a:latin typeface="Gabriola" panose="04040605051002020D02" pitchFamily="82" charset="0"/>
              </a:rPr>
              <a:t>.</a:t>
            </a:r>
          </a:p>
          <a:p>
            <a:pPr marL="0" indent="0">
              <a:buNone/>
            </a:pPr>
            <a:r>
              <a:rPr lang="el-GR" sz="2000" dirty="0" smtClean="0">
                <a:latin typeface="Gabriola" panose="04040605051002020D02" pitchFamily="82" charset="0"/>
              </a:rPr>
              <a:t> </a:t>
            </a:r>
            <a:r>
              <a:rPr lang="el-GR" sz="2000" dirty="0">
                <a:latin typeface="Gabriola" panose="04040605051002020D02" pitchFamily="82" charset="0"/>
              </a:rPr>
              <a:t>Έπλευσε βόρεια και ανακάλυψε τις νήσους </a:t>
            </a:r>
            <a:r>
              <a:rPr lang="el-GR" sz="2000" dirty="0" err="1" smtClean="0">
                <a:latin typeface="Gabriola" panose="04040605051002020D02" pitchFamily="82" charset="0"/>
              </a:rPr>
              <a:t>Κέιμαν</a:t>
            </a:r>
            <a:r>
              <a:rPr lang="el-GR" sz="2000" dirty="0" smtClean="0">
                <a:latin typeface="Gabriola" panose="04040605051002020D02" pitchFamily="82" charset="0"/>
              </a:rPr>
              <a:t>. </a:t>
            </a:r>
            <a:r>
              <a:rPr lang="el-GR" sz="2000" dirty="0">
                <a:latin typeface="Gabriola" panose="04040605051002020D02" pitchFamily="82" charset="0"/>
              </a:rPr>
              <a:t>Αφού τις εξερεύνησε για λίγο ψάχνοντας μάλλον χρυσό, προχώρησε προς την Κούβα, ίσως για να αναζητήσει ένα πέρασμα </a:t>
            </a:r>
            <a:r>
              <a:rPr lang="el-GR" sz="2000" dirty="0" smtClean="0">
                <a:latin typeface="Gabriola" panose="04040605051002020D02" pitchFamily="82" charset="0"/>
              </a:rPr>
              <a:t>προς </a:t>
            </a:r>
            <a:r>
              <a:rPr lang="el-GR" sz="2000" dirty="0">
                <a:latin typeface="Gabriola" panose="04040605051002020D02" pitchFamily="82" charset="0"/>
              </a:rPr>
              <a:t>την Κίνα. Δεν θα είχε την ευκαιρία. Οι διαρροές στα σκάφη του τον ανάγκασαν να στραφεί στην </a:t>
            </a:r>
            <a:r>
              <a:rPr lang="el-GR" sz="2000" dirty="0" err="1">
                <a:latin typeface="Gabriola" panose="04040605051002020D02" pitchFamily="82" charset="0"/>
              </a:rPr>
              <a:t>Ισπανιόλα</a:t>
            </a:r>
            <a:r>
              <a:rPr lang="el-GR" sz="2000" dirty="0">
                <a:latin typeface="Gabriola" panose="04040605051002020D02" pitchFamily="82" charset="0"/>
              </a:rPr>
              <a:t>, το μόνο μέρος τότε στην περιοχή με λιμάνια και ταρσανάδες. Αλλά στην πορεία τα πλοία δεν άντεξαν άλλο και για να αποφύγει ένα πιθανώς πολύνεκρο ναυάγιο στο πέλαγος επέλεξε να </a:t>
            </a:r>
            <a:r>
              <a:rPr lang="el-GR" sz="2000" dirty="0" err="1">
                <a:latin typeface="Gabriola" panose="04040605051002020D02" pitchFamily="82" charset="0"/>
              </a:rPr>
              <a:t>εξωκοίλει</a:t>
            </a:r>
            <a:r>
              <a:rPr lang="el-GR" sz="2000" dirty="0">
                <a:latin typeface="Gabriola" panose="04040605051002020D02" pitchFamily="82" charset="0"/>
              </a:rPr>
              <a:t> στην Τζαμάικα</a:t>
            </a:r>
            <a:r>
              <a:rPr lang="el-GR" sz="2000" dirty="0" smtClean="0">
                <a:latin typeface="Gabriola" panose="04040605051002020D02" pitchFamily="82" charset="0"/>
              </a:rPr>
              <a:t>.</a:t>
            </a:r>
            <a:endParaRPr lang="el-GR" sz="2000" dirty="0">
              <a:latin typeface="Gabriola" panose="04040605051002020D02" pitchFamily="82" charset="0"/>
            </a:endParaRPr>
          </a:p>
          <a:p>
            <a:pPr marL="0" indent="0">
              <a:buNone/>
            </a:pPr>
            <a:r>
              <a:rPr lang="el-GR" sz="2000" dirty="0">
                <a:latin typeface="Gabriola" panose="04040605051002020D02" pitchFamily="82" charset="0"/>
              </a:rPr>
              <a:t>Ο ναύαρχος πέθανε στο </a:t>
            </a:r>
            <a:r>
              <a:rPr lang="el-GR" sz="2000" dirty="0" err="1">
                <a:latin typeface="Gabriola" panose="04040605051002020D02" pitchFamily="82" charset="0"/>
              </a:rPr>
              <a:t>Βαγιαδολίδ</a:t>
            </a:r>
            <a:r>
              <a:rPr lang="el-GR" sz="2000" dirty="0">
                <a:latin typeface="Gabriola" panose="04040605051002020D02" pitchFamily="82" charset="0"/>
              </a:rPr>
              <a:t> το 1506 σε ηλικία 55 ή 60 ετών. Οι γιοί του πάντως παρέμειναν στην υπηρεσία του κράτους και αποκατέστησαν μεγάλο μέρος από τα προνόμια του. Ο </a:t>
            </a:r>
            <a:r>
              <a:rPr lang="el-GR" sz="2000" dirty="0" err="1">
                <a:latin typeface="Gabriola" panose="04040605051002020D02" pitchFamily="82" charset="0"/>
              </a:rPr>
              <a:t>Ντιέγκο</a:t>
            </a:r>
            <a:r>
              <a:rPr lang="el-GR" sz="2000" dirty="0">
                <a:latin typeface="Gabriola" panose="04040605051002020D02" pitchFamily="82" charset="0"/>
              </a:rPr>
              <a:t> διετέλεσε και Κυβερνήτης των Δυτικών Ινδιών, όπως θα γίνονταν πια γνωστά τα νησιά της Καραϊβικής, όταν διαπιστώθηκε οριστικά πως ο πατέρας του είχε τελικά φτάσει σε μια νέα ήπειρο.</a:t>
            </a:r>
          </a:p>
          <a:p>
            <a:endParaRPr lang="el-GR" sz="2000" dirty="0" smtClean="0">
              <a:latin typeface="Gabriola" panose="04040605051002020D02" pitchFamily="82" charset="0"/>
            </a:endParaRPr>
          </a:p>
          <a:p>
            <a:endParaRPr lang="en-US" sz="2000" dirty="0">
              <a:latin typeface="Gabriola" panose="04040605051002020D02" pitchFamily="82" charset="0"/>
            </a:endParaRPr>
          </a:p>
        </p:txBody>
      </p:sp>
      <p:pic>
        <p:nvPicPr>
          <p:cNvPr id="1026" name="Picture 2" descr="https://upload.wikimedia.org/wikipedia/commons/thumb/5/53/Columbus_fourth_voyage.jpg/400px-Columbus_fourth_voy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11885" y="153008"/>
            <a:ext cx="3022844" cy="190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610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7809" y="339933"/>
            <a:ext cx="10649571" cy="1293812"/>
          </a:xfrm>
        </p:spPr>
        <p:txBody>
          <a:bodyPr>
            <a:noAutofit/>
          </a:bodyPr>
          <a:lstStyle/>
          <a:p>
            <a:r>
              <a:rPr lang="el-GR" sz="6600" b="1" cap="none" dirty="0">
                <a:ln w="22225">
                  <a:solidFill>
                    <a:srgbClr val="00B050"/>
                  </a:solidFill>
                  <a:prstDash val="solid"/>
                </a:ln>
                <a:solidFill>
                  <a:schemeClr val="accent6">
                    <a:lumMod val="60000"/>
                    <a:lumOff val="40000"/>
                  </a:schemeClr>
                </a:solidFill>
              </a:rPr>
              <a:t>ΣΧΕΤΙΚΕΣ ΦΩΤΟΓΡΑΦΙΕΣ</a:t>
            </a:r>
            <a:endParaRPr lang="en-US" sz="6600" b="1" cap="none" dirty="0">
              <a:ln w="22225">
                <a:solidFill>
                  <a:srgbClr val="00B050"/>
                </a:solidFill>
                <a:prstDash val="solid"/>
              </a:ln>
              <a:solidFill>
                <a:schemeClr val="accent6">
                  <a:lumMod val="60000"/>
                  <a:lumOff val="40000"/>
                </a:schemeClr>
              </a:solidFill>
            </a:endParaRPr>
          </a:p>
        </p:txBody>
      </p:sp>
      <p:pic>
        <p:nvPicPr>
          <p:cNvPr id="2050" name="Picture 2" descr="Αποτέλεσμα εικόνας για χριστοφορος κολομβος"/>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809" y="1633745"/>
            <a:ext cx="4463357" cy="2542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6400" y="4335532"/>
            <a:ext cx="5634799" cy="369332"/>
          </a:xfrm>
          <a:prstGeom prst="rect">
            <a:avLst/>
          </a:prstGeom>
          <a:noFill/>
        </p:spPr>
        <p:txBody>
          <a:bodyPr wrap="square" rtlCol="0">
            <a:spAutoFit/>
          </a:bodyPr>
          <a:lstStyle/>
          <a:p>
            <a:r>
              <a:rPr lang="el-GR" dirty="0" smtClean="0">
                <a:effectLst>
                  <a:outerShdw blurRad="38100" dist="38100" dir="2700000" algn="tl">
                    <a:srgbClr val="000000">
                      <a:alpha val="43137"/>
                    </a:srgbClr>
                  </a:outerShdw>
                </a:effectLst>
              </a:rPr>
              <a:t>Ίσως το πλοίο του Χριστόφορου Κολόμβου</a:t>
            </a:r>
            <a:endParaRPr lang="en-US" dirty="0">
              <a:effectLst>
                <a:outerShdw blurRad="38100" dist="38100" dir="2700000" algn="tl">
                  <a:srgbClr val="000000">
                    <a:alpha val="43137"/>
                  </a:srgbClr>
                </a:outerShdw>
              </a:effectLst>
            </a:endParaRPr>
          </a:p>
        </p:txBody>
      </p:sp>
      <p:pic>
        <p:nvPicPr>
          <p:cNvPr id="2052" name="Picture 4" descr="Αποτέλεσμα εικόνας για χριστοφορος κολομβος και το πληρωμα του"/>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199" y="3027273"/>
            <a:ext cx="4543987" cy="29063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333396" y="5933580"/>
            <a:ext cx="4608395" cy="369332"/>
          </a:xfrm>
          <a:prstGeom prst="rect">
            <a:avLst/>
          </a:prstGeom>
          <a:noFill/>
        </p:spPr>
        <p:txBody>
          <a:bodyPr wrap="square" rtlCol="0">
            <a:spAutoFit/>
          </a:bodyPr>
          <a:lstStyle/>
          <a:p>
            <a:r>
              <a:rPr lang="el-GR" dirty="0" smtClean="0"/>
              <a:t>Ο χάρτης του Κολόμβου</a:t>
            </a:r>
            <a:endParaRPr lang="en-US" dirty="0"/>
          </a:p>
        </p:txBody>
      </p:sp>
    </p:spTree>
    <p:extLst>
      <p:ext uri="{BB962C8B-B14F-4D97-AF65-F5344CB8AC3E}">
        <p14:creationId xmlns:p14="http://schemas.microsoft.com/office/powerpoint/2010/main" val="4297854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anim calcmode="lin" valueType="num">
                                      <p:cBhvr>
                                        <p:cTn id="26" dur="1000" fill="hold"/>
                                        <p:tgtEl>
                                          <p:spTgt spid="2050"/>
                                        </p:tgtEl>
                                        <p:attrNameLst>
                                          <p:attrName>ppt_x</p:attrName>
                                        </p:attrNameLst>
                                      </p:cBhvr>
                                      <p:tavLst>
                                        <p:tav tm="0">
                                          <p:val>
                                            <p:strVal val="#ppt_x"/>
                                          </p:val>
                                        </p:tav>
                                        <p:tav tm="100000">
                                          <p:val>
                                            <p:strVal val="#ppt_x"/>
                                          </p:val>
                                        </p:tav>
                                      </p:tavLst>
                                    </p:anim>
                                    <p:anim calcmode="lin" valueType="num">
                                      <p:cBhvr>
                                        <p:cTn id="2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circle(in)">
                                      <p:cBhvr>
                                        <p:cTn id="32" dur="20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fade">
                                      <p:cBhvr>
                                        <p:cTn id="37" dur="1000"/>
                                        <p:tgtEl>
                                          <p:spTgt spid="2052"/>
                                        </p:tgtEl>
                                      </p:cBhvr>
                                    </p:animEffect>
                                    <p:anim calcmode="lin" valueType="num">
                                      <p:cBhvr>
                                        <p:cTn id="38" dur="1000" fill="hold"/>
                                        <p:tgtEl>
                                          <p:spTgt spid="2052"/>
                                        </p:tgtEl>
                                        <p:attrNameLst>
                                          <p:attrName>ppt_x</p:attrName>
                                        </p:attrNameLst>
                                      </p:cBhvr>
                                      <p:tavLst>
                                        <p:tav tm="0">
                                          <p:val>
                                            <p:strVal val="#ppt_x"/>
                                          </p:val>
                                        </p:tav>
                                        <p:tav tm="100000">
                                          <p:val>
                                            <p:strVal val="#ppt_x"/>
                                          </p:val>
                                        </p:tav>
                                      </p:tavLst>
                                    </p:anim>
                                    <p:anim calcmode="lin" valueType="num">
                                      <p:cBhvr>
                                        <p:cTn id="3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circle(in)">
                                      <p:cBhvr>
                                        <p:cTn id="44"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5B8DB"/>
            </a:gs>
            <a:gs pos="50000">
              <a:schemeClr val="bg1"/>
            </a:gs>
            <a:gs pos="100000">
              <a:srgbClr val="25B8DB"/>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69090"/>
            <a:ext cx="11693857" cy="1293028"/>
          </a:xfrm>
        </p:spPr>
        <p:txBody>
          <a:bodyPr>
            <a:noAutofit/>
          </a:bodyPr>
          <a:lstStyle/>
          <a:p>
            <a:pPr algn="ctr"/>
            <a:r>
              <a:rPr lang="el-GR" sz="9600" b="1" cap="none" dirty="0">
                <a:ln w="22225">
                  <a:solidFill>
                    <a:srgbClr val="00B050"/>
                  </a:solidFill>
                  <a:prstDash val="solid"/>
                </a:ln>
                <a:solidFill>
                  <a:schemeClr val="accent6">
                    <a:lumMod val="60000"/>
                    <a:lumOff val="40000"/>
                  </a:schemeClr>
                </a:solidFill>
              </a:rPr>
              <a:t>ΕΥΧΑΡΙΣΤΩ ΓΙΑ ΤΗΝ ΠΡΟΣΟΧΗ </a:t>
            </a:r>
            <a:r>
              <a:rPr lang="el-GR" sz="9600" b="1" cap="none" dirty="0" smtClean="0">
                <a:ln w="22225">
                  <a:solidFill>
                    <a:srgbClr val="00B050"/>
                  </a:solidFill>
                  <a:prstDash val="solid"/>
                </a:ln>
                <a:solidFill>
                  <a:schemeClr val="accent6">
                    <a:lumMod val="60000"/>
                    <a:lumOff val="40000"/>
                  </a:schemeClr>
                </a:solidFill>
              </a:rPr>
              <a:t>ΣΑΣ!!!</a:t>
            </a:r>
            <a:endParaRPr lang="en-US" sz="9600" b="1" cap="none" dirty="0">
              <a:ln w="22225">
                <a:solidFill>
                  <a:srgbClr val="00B050"/>
                </a:solidFill>
                <a:prstDash val="solid"/>
              </a:ln>
              <a:solidFill>
                <a:schemeClr val="accent6">
                  <a:lumMod val="60000"/>
                  <a:lumOff val="40000"/>
                </a:schemeClr>
              </a:solidFill>
            </a:endParaRPr>
          </a:p>
        </p:txBody>
      </p:sp>
      <p:pic>
        <p:nvPicPr>
          <p:cNvPr id="3076" name="Picture 4" descr="Αποτέλεσμα εικόνας για smiley fac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19219" y="2906971"/>
            <a:ext cx="3646398" cy="382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7795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ipe(down)">
                                      <p:cBhvr>
                                        <p:cTn id="15" dur="580">
                                          <p:stCondLst>
                                            <p:cond delay="0"/>
                                          </p:stCondLst>
                                        </p:cTn>
                                        <p:tgtEl>
                                          <p:spTgt spid="3076"/>
                                        </p:tgtEl>
                                      </p:cBhvr>
                                    </p:animEffect>
                                    <p:anim calcmode="lin" valueType="num">
                                      <p:cBhvr>
                                        <p:cTn id="16"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21" dur="26">
                                          <p:stCondLst>
                                            <p:cond delay="650"/>
                                          </p:stCondLst>
                                        </p:cTn>
                                        <p:tgtEl>
                                          <p:spTgt spid="3076"/>
                                        </p:tgtEl>
                                      </p:cBhvr>
                                      <p:to x="100000" y="60000"/>
                                    </p:animScale>
                                    <p:animScale>
                                      <p:cBhvr>
                                        <p:cTn id="22" dur="166" decel="50000">
                                          <p:stCondLst>
                                            <p:cond delay="676"/>
                                          </p:stCondLst>
                                        </p:cTn>
                                        <p:tgtEl>
                                          <p:spTgt spid="3076"/>
                                        </p:tgtEl>
                                      </p:cBhvr>
                                      <p:to x="100000" y="100000"/>
                                    </p:animScale>
                                    <p:animScale>
                                      <p:cBhvr>
                                        <p:cTn id="23" dur="26">
                                          <p:stCondLst>
                                            <p:cond delay="1312"/>
                                          </p:stCondLst>
                                        </p:cTn>
                                        <p:tgtEl>
                                          <p:spTgt spid="3076"/>
                                        </p:tgtEl>
                                      </p:cBhvr>
                                      <p:to x="100000" y="80000"/>
                                    </p:animScale>
                                    <p:animScale>
                                      <p:cBhvr>
                                        <p:cTn id="24" dur="166" decel="50000">
                                          <p:stCondLst>
                                            <p:cond delay="1338"/>
                                          </p:stCondLst>
                                        </p:cTn>
                                        <p:tgtEl>
                                          <p:spTgt spid="3076"/>
                                        </p:tgtEl>
                                      </p:cBhvr>
                                      <p:to x="100000" y="100000"/>
                                    </p:animScale>
                                    <p:animScale>
                                      <p:cBhvr>
                                        <p:cTn id="25" dur="26">
                                          <p:stCondLst>
                                            <p:cond delay="1642"/>
                                          </p:stCondLst>
                                        </p:cTn>
                                        <p:tgtEl>
                                          <p:spTgt spid="3076"/>
                                        </p:tgtEl>
                                      </p:cBhvr>
                                      <p:to x="100000" y="90000"/>
                                    </p:animScale>
                                    <p:animScale>
                                      <p:cBhvr>
                                        <p:cTn id="26" dur="166" decel="50000">
                                          <p:stCondLst>
                                            <p:cond delay="1668"/>
                                          </p:stCondLst>
                                        </p:cTn>
                                        <p:tgtEl>
                                          <p:spTgt spid="3076"/>
                                        </p:tgtEl>
                                      </p:cBhvr>
                                      <p:to x="100000" y="100000"/>
                                    </p:animScale>
                                    <p:animScale>
                                      <p:cBhvr>
                                        <p:cTn id="27" dur="26">
                                          <p:stCondLst>
                                            <p:cond delay="1808"/>
                                          </p:stCondLst>
                                        </p:cTn>
                                        <p:tgtEl>
                                          <p:spTgt spid="3076"/>
                                        </p:tgtEl>
                                      </p:cBhvr>
                                      <p:to x="100000" y="95000"/>
                                    </p:animScale>
                                    <p:animScale>
                                      <p:cBhvr>
                                        <p:cTn id="28"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141</TotalTime>
  <Words>206</Words>
  <Application>Microsoft Office PowerPoint</Application>
  <PresentationFormat>Custom</PresentationFormat>
  <Paragraphs>34</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Vapor Trail</vt:lpstr>
      <vt:lpstr>ΧΡΙΣΤΟΦΟΡΟΣ ΚΟΛΟΜΒΟΣ</vt:lpstr>
      <vt:lpstr>ΒΙΟΓΡΑΦΙΑ ΧΡΙΣΤΟΦΟΡΟΥ ΚΟΛΟΜΒΟΥ</vt:lpstr>
      <vt:lpstr>ΠΡΩΤΟ ΤΑΞΙΔΙ</vt:lpstr>
      <vt:lpstr>ΔΕΥΤΕΡΟ ΤΑΞΙΔΙ</vt:lpstr>
      <vt:lpstr>ΤΡΙΤΟ ΤΑΞΙΔΙ</vt:lpstr>
      <vt:lpstr>Τεταρτο ταξιδι</vt:lpstr>
      <vt:lpstr>ΣΧΕΤΙΚΕΣ ΦΩΤΟΓΡΑΦΙΕΣ</vt:lpstr>
      <vt:lpstr>ΕΥΧΑΡΙΣΤΩ ΓΙΑ ΤΗΝ ΠΡΟΣΟΧΗ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χριστόφορος κολόμβος</dc:title>
  <dc:creator>NEW</dc:creator>
  <cp:lastModifiedBy>Administrator</cp:lastModifiedBy>
  <cp:revision>20</cp:revision>
  <dcterms:created xsi:type="dcterms:W3CDTF">2016-09-24T06:16:53Z</dcterms:created>
  <dcterms:modified xsi:type="dcterms:W3CDTF">2017-04-26T06:06:06Z</dcterms:modified>
</cp:coreProperties>
</file>