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59" r:id="rId4"/>
    <p:sldId id="257" r:id="rId5"/>
    <p:sldId id="275" r:id="rId6"/>
    <p:sldId id="264" r:id="rId7"/>
    <p:sldId id="279" r:id="rId8"/>
    <p:sldId id="277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98F1DE-56BC-4539-AA31-0171CB7127B3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961B42-463C-40FE-86F9-03A8CE46E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3B32-9029-4C4D-9233-1AE4C81EC992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58E0-89C2-4E69-BA3C-F5A44DBC5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FD64-5CE6-4929-8883-186B20AF2F4E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5607-93C0-43D2-97BB-4BC3ABE7E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A6CB-9C1E-4798-B4B2-0ECABBC3742E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71846-0436-441B-AC4E-506377E61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B590F-AB79-4972-8571-5F508DE4C504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80C5-4420-4664-A579-73D107775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0F61-0227-45AB-A124-0CDDFD1F8958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3F383-8737-4435-9A0A-941D65A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CC323-26D7-44FD-B855-5F4C4CDBFB0F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87E2A-22A4-41D6-82D3-0BE4181F8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00DA-A46C-4DB2-991B-270E687CC65C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D3CD5-25A5-4894-B2D6-B95D01FC7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7A18-84FC-44D5-9092-2E0883FE9817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230E-E1B8-40D9-A446-1A1C2C807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01CA-A653-4566-8BE0-BDA77E213EAA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D53DF-78F3-4075-BD47-2F9EDA102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73E0-3E8F-4B88-AEE6-F65370C79CB7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BBD3-A49A-4479-979E-FD528ADBC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931F2-4E18-4167-843B-193BEE3149B6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04C3-1F19-4CDA-A77B-700AD634B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211A0F-3C98-4B74-B86E-8DD1A6204EA0}" type="datetimeFigureOut">
              <a:rPr lang="en-US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7612FD-0F47-490D-BB7D-BD057548E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ano Cartoon Stock Photos And Images - 123RF">
            <a:extLst>
              <a:ext uri="{FF2B5EF4-FFF2-40B4-BE49-F238E27FC236}">
                <a16:creationId xmlns:a16="http://schemas.microsoft.com/office/drawing/2014/main" id="{CCD548D3-F17D-40DD-B5E8-0221EF575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246062"/>
            <a:ext cx="3706812" cy="280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ADBAA3-4AE0-4310-BDAE-FEF3CD8E8FEB}"/>
              </a:ext>
            </a:extLst>
          </p:cNvPr>
          <p:cNvSpPr txBox="1"/>
          <p:nvPr/>
        </p:nvSpPr>
        <p:spPr>
          <a:xfrm>
            <a:off x="228600" y="30480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Comic Sans MS" panose="030F0702030302020204" pitchFamily="66" charset="0"/>
              </a:rPr>
              <a:t>H </a:t>
            </a:r>
            <a:r>
              <a:rPr lang="el-GR" sz="2400" b="1" dirty="0">
                <a:latin typeface="Comic Sans MS" panose="030F0702030302020204" pitchFamily="66" charset="0"/>
              </a:rPr>
              <a:t>Κατερίνα και η Αναστασία προσπαθούν να βρουν πόσα πλήκτρα έχει </a:t>
            </a:r>
            <a:r>
              <a:rPr lang="el-GR" sz="2400" b="1" u="sng" dirty="0">
                <a:latin typeface="Comic Sans MS" panose="030F0702030302020204" pitchFamily="66" charset="0"/>
              </a:rPr>
              <a:t>συνολικά </a:t>
            </a:r>
            <a:r>
              <a:rPr lang="el-GR" sz="2400" b="1" dirty="0">
                <a:latin typeface="Comic Sans MS" panose="030F0702030302020204" pitchFamily="66" charset="0"/>
              </a:rPr>
              <a:t>ένα πιάνο. Η μαμά τους τους βοηθά!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1032" name="Picture 8" descr="Library of asian mom clipart freeuse download png files ...">
            <a:extLst>
              <a:ext uri="{FF2B5EF4-FFF2-40B4-BE49-F238E27FC236}">
                <a16:creationId xmlns:a16="http://schemas.microsoft.com/office/drawing/2014/main" id="{24CDEA7E-485E-4907-BCFC-1049D873D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203" y="4191000"/>
            <a:ext cx="34575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17183E17-4D99-42A3-B568-C109D7B23B99}"/>
              </a:ext>
            </a:extLst>
          </p:cNvPr>
          <p:cNvSpPr/>
          <p:nvPr/>
        </p:nvSpPr>
        <p:spPr>
          <a:xfrm>
            <a:off x="838200" y="4594086"/>
            <a:ext cx="5334000" cy="1486208"/>
          </a:xfrm>
          <a:prstGeom prst="wedgeRectCallout">
            <a:avLst>
              <a:gd name="adj1" fmla="val 63781"/>
              <a:gd name="adj2" fmla="val -39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Two Girls Cartoon Free Download Clip Art - WebComicms.Net">
            <a:extLst>
              <a:ext uri="{FF2B5EF4-FFF2-40B4-BE49-F238E27FC236}">
                <a16:creationId xmlns:a16="http://schemas.microsoft.com/office/drawing/2014/main" id="{35A6562C-8322-4268-A90C-41F82BE5A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13" y="78350"/>
            <a:ext cx="3049588" cy="27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07B4CD-000C-4751-A6B6-EB13DF4E16A6}"/>
              </a:ext>
            </a:extLst>
          </p:cNvPr>
          <p:cNvSpPr txBox="1"/>
          <p:nvPr/>
        </p:nvSpPr>
        <p:spPr>
          <a:xfrm>
            <a:off x="926709" y="4957038"/>
            <a:ext cx="518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Comic Sans MS" panose="030F0702030302020204" pitchFamily="66" charset="0"/>
              </a:rPr>
              <a:t>Παιδάκια μου, το πιάνο έχει 52 λευκά και 36 μαύρα πλήκτρα. 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4"/>
          <p:cNvSpPr>
            <a:spLocks noChangeArrowheads="1" noChangeShapeType="1" noTextEdit="1"/>
          </p:cNvSpPr>
          <p:nvPr/>
        </p:nvSpPr>
        <p:spPr bwMode="auto">
          <a:xfrm>
            <a:off x="838200" y="1371600"/>
            <a:ext cx="7467600" cy="495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24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/>
              </a:rPr>
              <a:t>Το κάθε παιδί χρησιμοποίησε </a:t>
            </a:r>
          </a:p>
          <a:p>
            <a:pPr algn="ctr"/>
            <a:r>
              <a:rPr lang="el-GR" sz="24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/>
              </a:rPr>
              <a:t>τον δικό του τρόπο</a:t>
            </a:r>
          </a:p>
          <a:p>
            <a:pPr algn="ctr"/>
            <a:r>
              <a:rPr lang="el-GR" sz="24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/>
              </a:rPr>
              <a:t> για να βρει το άθροισμα.</a:t>
            </a:r>
          </a:p>
          <a:p>
            <a:pPr algn="ctr"/>
            <a:endParaRPr lang="el-GR" sz="2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83762" y="3407899"/>
            <a:ext cx="87645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pic>
        <p:nvPicPr>
          <p:cNvPr id="6" name="Picture 9" descr="dekad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058" y="3792501"/>
            <a:ext cx="190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dekad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2356" y="3787752"/>
            <a:ext cx="190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dekad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7204" y="3771985"/>
            <a:ext cx="190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dekada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2987" y="5275232"/>
            <a:ext cx="190500" cy="13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ekada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2356" y="5275232"/>
            <a:ext cx="190500" cy="13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9" descr="dekad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5502" y="3824666"/>
            <a:ext cx="190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dekad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4594" y="3848233"/>
            <a:ext cx="190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dekada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08745" y="5256091"/>
            <a:ext cx="190500" cy="13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2" descr="m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2704" y="4150849"/>
            <a:ext cx="2095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 descr="m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4150849"/>
            <a:ext cx="2095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 descr="monada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18888" y="4603631"/>
            <a:ext cx="20955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2" descr="monada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996090" y="4603631"/>
            <a:ext cx="20955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2" descr="monada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86600" y="4603631"/>
            <a:ext cx="20955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2" descr="monada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86600" y="4057651"/>
            <a:ext cx="20955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2" descr="monada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67600" y="4053203"/>
            <a:ext cx="20955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12" descr="monada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941254" y="4075724"/>
            <a:ext cx="209550" cy="190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97898" y="2811308"/>
            <a:ext cx="2433637" cy="7699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dirty="0">
                <a:latin typeface="Comic Sans MS" panose="030F0702030302020204" pitchFamily="66" charset="0"/>
              </a:rPr>
              <a:t>Δεκάδες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633" y="3098859"/>
            <a:ext cx="2640012" cy="7699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400" dirty="0">
                <a:latin typeface="Comic Sans MS" panose="030F0702030302020204" pitchFamily="66" charset="0"/>
              </a:rPr>
              <a:t>Μονάδες 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pic>
        <p:nvPicPr>
          <p:cNvPr id="2050" name="Picture 2" descr="Girl Png Clipart - Cute Girl Clipart, Transparent Png - kindpng">
            <a:extLst>
              <a:ext uri="{FF2B5EF4-FFF2-40B4-BE49-F238E27FC236}">
                <a16:creationId xmlns:a16="http://schemas.microsoft.com/office/drawing/2014/main" id="{751F62B6-72AA-4D8B-A933-9ED1C041D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94" y="249359"/>
            <a:ext cx="1343025" cy="164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7CC140B1-6A05-4E9D-93E2-A0FD5FCDEAF9}"/>
              </a:ext>
            </a:extLst>
          </p:cNvPr>
          <p:cNvSpPr/>
          <p:nvPr/>
        </p:nvSpPr>
        <p:spPr>
          <a:xfrm>
            <a:off x="1991026" y="249358"/>
            <a:ext cx="6957324" cy="2466699"/>
          </a:xfrm>
          <a:prstGeom prst="wedgeRectCallout">
            <a:avLst>
              <a:gd name="adj1" fmla="val -54070"/>
              <a:gd name="adj2" fmla="val -28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A32A8C-7B93-409A-B020-9EC309B188E1}"/>
              </a:ext>
            </a:extLst>
          </p:cNvPr>
          <p:cNvSpPr txBox="1"/>
          <p:nvPr/>
        </p:nvSpPr>
        <p:spPr>
          <a:xfrm>
            <a:off x="2239064" y="305724"/>
            <a:ext cx="654638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Comic Sans MS" panose="030F0702030302020204" pitchFamily="66" charset="0"/>
              </a:rPr>
              <a:t>52 + 36 =</a:t>
            </a:r>
          </a:p>
          <a:p>
            <a:pPr algn="ctr"/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Εγώ θα βάλω μαζί τις Δεκάδες με τις Δεκάδες και μαζί τις Μονάδες με τις Μονάδες:</a:t>
            </a:r>
          </a:p>
          <a:p>
            <a:pPr algn="ctr"/>
            <a:endParaRPr lang="el-GR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sz="2000" b="1" dirty="0">
                <a:latin typeface="Comic Sans MS" panose="030F0702030302020204" pitchFamily="66" charset="0"/>
              </a:rPr>
              <a:t>50 + 30 = 80  και 2 + 6 = 8  Έτσι 80 + 8 = 88 </a:t>
            </a:r>
          </a:p>
          <a:p>
            <a:endParaRPr lang="el-GR" sz="2000" b="1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76CFA-8E9E-4E12-8079-C7A4F68D5F2C}"/>
              </a:ext>
            </a:extLst>
          </p:cNvPr>
          <p:cNvSpPr txBox="1"/>
          <p:nvPr/>
        </p:nvSpPr>
        <p:spPr>
          <a:xfrm>
            <a:off x="2907832" y="4053203"/>
            <a:ext cx="71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50</a:t>
            </a:r>
            <a:endParaRPr lang="en-US" sz="2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1B3B31-96C5-4176-873C-6F16CF6F307C}"/>
              </a:ext>
            </a:extLst>
          </p:cNvPr>
          <p:cNvSpPr txBox="1"/>
          <p:nvPr/>
        </p:nvSpPr>
        <p:spPr>
          <a:xfrm>
            <a:off x="1766032" y="5670756"/>
            <a:ext cx="71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30</a:t>
            </a:r>
            <a:endParaRPr lang="en-US" sz="28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7A4AD8-F1D6-4649-AD0F-C2CBE8FE3D24}"/>
              </a:ext>
            </a:extLst>
          </p:cNvPr>
          <p:cNvSpPr txBox="1"/>
          <p:nvPr/>
        </p:nvSpPr>
        <p:spPr>
          <a:xfrm>
            <a:off x="5461534" y="4499969"/>
            <a:ext cx="71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2</a:t>
            </a:r>
            <a:endParaRPr lang="en-US" sz="28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1A3500-C86B-4BA3-83CF-7B51BA79BA97}"/>
              </a:ext>
            </a:extLst>
          </p:cNvPr>
          <p:cNvSpPr txBox="1"/>
          <p:nvPr/>
        </p:nvSpPr>
        <p:spPr>
          <a:xfrm>
            <a:off x="7606042" y="4915606"/>
            <a:ext cx="71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6</a:t>
            </a:r>
            <a:endParaRPr lang="en-US" sz="28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43EE5F-A2F7-4BBA-A583-91E6F8FEE2EB}"/>
              </a:ext>
            </a:extLst>
          </p:cNvPr>
          <p:cNvSpPr txBox="1"/>
          <p:nvPr/>
        </p:nvSpPr>
        <p:spPr>
          <a:xfrm>
            <a:off x="4191000" y="5670756"/>
            <a:ext cx="445001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     50 + 30 + 2 + 6 = 86</a:t>
            </a:r>
            <a:endParaRPr lang="en-US" sz="2800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C5D6FD-0FDC-4C16-A664-96E9764737CE}"/>
              </a:ext>
            </a:extLst>
          </p:cNvPr>
          <p:cNvSpPr txBox="1"/>
          <p:nvPr/>
        </p:nvSpPr>
        <p:spPr>
          <a:xfrm>
            <a:off x="304800" y="1896715"/>
            <a:ext cx="152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Κατερίνα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2" grpId="0" animBg="1"/>
      <p:bldP spid="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3" y="-152400"/>
            <a:ext cx="865981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343400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Comic Sans MS" pitchFamily="66" charset="0"/>
              </a:rPr>
              <a:t>52 + </a:t>
            </a: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30</a:t>
            </a:r>
            <a:r>
              <a:rPr lang="en-US" sz="4000" dirty="0">
                <a:latin typeface="Comic Sans MS" pitchFamily="66" charset="0"/>
              </a:rPr>
              <a:t> = 82              82 + </a:t>
            </a: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sz="4000" dirty="0">
                <a:latin typeface="Comic Sans MS" pitchFamily="66" charset="0"/>
              </a:rPr>
              <a:t> = 88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97D236-FB2F-4CFC-9E36-8D7F255901BB}"/>
              </a:ext>
            </a:extLst>
          </p:cNvPr>
          <p:cNvSpPr/>
          <p:nvPr/>
        </p:nvSpPr>
        <p:spPr>
          <a:xfrm>
            <a:off x="228600" y="2052935"/>
            <a:ext cx="86598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latin typeface="Comic Sans MS" panose="030F0702030302020204" pitchFamily="66" charset="0"/>
              </a:rPr>
              <a:t>52 + 36 =</a:t>
            </a:r>
          </a:p>
          <a:p>
            <a:pPr algn="just"/>
            <a:r>
              <a:rPr 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Εγώ  χρησιμοποιώ την αριθμητική γραμμή. Ξεκινώ από το 52. Προχωρώ 30, δηλαδή 3 Δεκάδες και φτάνω στο 82. ‘Επειτα, προχωρώ ακόμα 6, δηλαδή 6 Μονάδες και φτάνω στο 88. 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25FA4D4-7563-470A-A8B4-3E9C0FF58A91}"/>
              </a:ext>
            </a:extLst>
          </p:cNvPr>
          <p:cNvCxnSpPr>
            <a:cxnSpLocks/>
          </p:cNvCxnSpPr>
          <p:nvPr/>
        </p:nvCxnSpPr>
        <p:spPr>
          <a:xfrm>
            <a:off x="3581400" y="4648200"/>
            <a:ext cx="1524000" cy="0"/>
          </a:xfrm>
          <a:prstGeom prst="straightConnector1">
            <a:avLst/>
          </a:prstGeom>
          <a:ln w="381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4"/>
          <p:cNvSpPr>
            <a:spLocks noChangeArrowheads="1" noChangeShapeType="1" noTextEdit="1"/>
          </p:cNvSpPr>
          <p:nvPr/>
        </p:nvSpPr>
        <p:spPr bwMode="auto">
          <a:xfrm>
            <a:off x="172183" y="1409700"/>
            <a:ext cx="8382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Πάμε τώρα να κάνουμε</a:t>
            </a:r>
          </a:p>
          <a:p>
            <a:pPr algn="ctr"/>
            <a:r>
              <a:rPr lang="el-G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κι άλλα παραδείγματα!!</a:t>
            </a:r>
          </a:p>
        </p:txBody>
      </p:sp>
      <p:sp>
        <p:nvSpPr>
          <p:cNvPr id="22530" name="WordArt 5"/>
          <p:cNvSpPr>
            <a:spLocks noChangeArrowheads="1" noChangeShapeType="1" noTextEdit="1"/>
          </p:cNvSpPr>
          <p:nvPr/>
        </p:nvSpPr>
        <p:spPr bwMode="auto">
          <a:xfrm>
            <a:off x="1219200" y="3429000"/>
            <a:ext cx="7305675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Πάρε μολύβι και χαρτί </a:t>
            </a:r>
          </a:p>
          <a:p>
            <a:pPr algn="ctr"/>
            <a:r>
              <a:rPr lang="el-G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για να κάνεις κι εσύ εξάσκηση!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9122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51850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1D2431-2D51-4945-A7D1-C4F94D107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9" y="890350"/>
            <a:ext cx="2876616" cy="31410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AB7977-1971-41BD-8019-A0ED1AC8E728}"/>
              </a:ext>
            </a:extLst>
          </p:cNvPr>
          <p:cNvSpPr txBox="1"/>
          <p:nvPr/>
        </p:nvSpPr>
        <p:spPr>
          <a:xfrm>
            <a:off x="4095534" y="228600"/>
            <a:ext cx="4426223" cy="6477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n-lt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n-lt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400" b="1" dirty="0">
                <a:solidFill>
                  <a:srgbClr val="FF0000"/>
                </a:solidFill>
                <a:latin typeface="+mn-lt"/>
              </a:rPr>
              <a:t>43 + 42 = </a:t>
            </a:r>
            <a:endParaRPr lang="el-GR" sz="5400" b="1" dirty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l-GR" sz="3900" b="1" i="1" u="sng" dirty="0">
                <a:latin typeface="+mn-lt"/>
              </a:rPr>
              <a:t>1</a:t>
            </a:r>
            <a:r>
              <a:rPr lang="el-GR" sz="3900" b="1" i="1" u="sng" baseline="30000" dirty="0">
                <a:latin typeface="+mn-lt"/>
              </a:rPr>
              <a:t>ος</a:t>
            </a:r>
            <a:r>
              <a:rPr lang="el-GR" sz="3900" b="1" i="1" u="sng" dirty="0">
                <a:latin typeface="+mn-lt"/>
              </a:rPr>
              <a:t> τρόπος:</a:t>
            </a:r>
            <a:endParaRPr lang="en-US" sz="3900" b="1" i="1" u="sng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u="sng" dirty="0" err="1">
                <a:latin typeface="+mn-lt"/>
              </a:rPr>
              <a:t>Σκέφτομ</a:t>
            </a:r>
            <a:r>
              <a:rPr lang="en-US" sz="2800" b="1" u="sng" dirty="0">
                <a:latin typeface="+mn-lt"/>
              </a:rPr>
              <a:t>αι: </a:t>
            </a:r>
            <a:r>
              <a:rPr lang="en-US" sz="2800" b="1" dirty="0">
                <a:latin typeface="+mn-lt"/>
              </a:rPr>
              <a:t> 40 + 40 = 80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latin typeface="+mn-lt"/>
              </a:rPr>
              <a:t>		    3 + 2 = 5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latin typeface="+mn-lt"/>
              </a:rPr>
              <a:t>		    80 + 5 = 85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latin typeface="+mn-lt"/>
              </a:rPr>
              <a:t>	</a:t>
            </a:r>
            <a:r>
              <a:rPr lang="el-GR" sz="2800" b="1" dirty="0">
                <a:latin typeface="+mn-lt"/>
              </a:rPr>
              <a:t>     </a:t>
            </a:r>
            <a:r>
              <a:rPr lang="en-US" sz="2800" b="1" dirty="0" err="1">
                <a:latin typeface="+mn-lt"/>
              </a:rPr>
              <a:t>Άρ</a:t>
            </a:r>
            <a:r>
              <a:rPr lang="en-US" sz="2800" b="1" dirty="0">
                <a:latin typeface="+mn-lt"/>
              </a:rPr>
              <a:t>α: 43 + 42 = 85</a:t>
            </a:r>
            <a:endParaRPr lang="el-GR" sz="2800" b="1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800" b="1" dirty="0"/>
              <a:t> 	</a:t>
            </a:r>
            <a:r>
              <a:rPr lang="el-GR" sz="3600" b="1" i="1" u="sng" dirty="0"/>
              <a:t>2</a:t>
            </a:r>
            <a:r>
              <a:rPr lang="el-GR" sz="3600" b="1" i="1" u="sng" baseline="30000" dirty="0"/>
              <a:t>ος</a:t>
            </a:r>
            <a:r>
              <a:rPr lang="el-GR" sz="3600" b="1" i="1" u="sng" dirty="0"/>
              <a:t> τρόπος: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u="sng" dirty="0" err="1"/>
              <a:t>Σκέφτομ</a:t>
            </a:r>
            <a:r>
              <a:rPr lang="en-US" sz="2800" b="1" u="sng" dirty="0"/>
              <a:t>αι:</a:t>
            </a:r>
            <a:r>
              <a:rPr lang="el-GR" sz="2800" b="1" u="sng" dirty="0"/>
              <a:t> </a:t>
            </a:r>
            <a:r>
              <a:rPr lang="el-GR" sz="2800" b="1" dirty="0"/>
              <a:t>43 + 40 = 83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800" b="1" dirty="0"/>
              <a:t>		  83 + 2 = 85</a:t>
            </a:r>
            <a:endParaRPr lang="en-US" sz="28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800" b="1" dirty="0">
                <a:latin typeface="+mn-lt"/>
              </a:rPr>
              <a:t>	 </a:t>
            </a:r>
            <a:r>
              <a:rPr lang="en-US" sz="2800" b="1" dirty="0" err="1"/>
              <a:t>Άρ</a:t>
            </a:r>
            <a:r>
              <a:rPr lang="en-US" sz="2800" b="1" dirty="0"/>
              <a:t>α: 43 + 42 = 85</a:t>
            </a:r>
            <a:endParaRPr lang="en-US" sz="2800" b="1" dirty="0"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1680790-CC2F-4DE0-80DB-378FFD4A9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9122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B176253-2991-4D3A-9036-4645408A7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51850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D5995C-8670-4FCF-9B52-2242B3D74180}"/>
              </a:ext>
            </a:extLst>
          </p:cNvPr>
          <p:cNvSpPr txBox="1"/>
          <p:nvPr/>
        </p:nvSpPr>
        <p:spPr>
          <a:xfrm>
            <a:off x="4095534" y="228600"/>
            <a:ext cx="4426223" cy="6477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n-lt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n-lt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l-GR" sz="5400" b="1" dirty="0">
                <a:solidFill>
                  <a:srgbClr val="FF0000"/>
                </a:solidFill>
                <a:latin typeface="+mn-lt"/>
              </a:rPr>
              <a:t>25</a:t>
            </a:r>
            <a:r>
              <a:rPr lang="en-US" sz="5400" b="1" dirty="0">
                <a:solidFill>
                  <a:srgbClr val="FF0000"/>
                </a:solidFill>
                <a:latin typeface="+mn-lt"/>
              </a:rPr>
              <a:t> + </a:t>
            </a:r>
            <a:r>
              <a:rPr lang="el-GR" sz="5400" b="1" dirty="0">
                <a:solidFill>
                  <a:srgbClr val="FF0000"/>
                </a:solidFill>
                <a:latin typeface="+mn-lt"/>
              </a:rPr>
              <a:t>34</a:t>
            </a:r>
            <a:r>
              <a:rPr lang="en-US" sz="5400" b="1" dirty="0">
                <a:solidFill>
                  <a:srgbClr val="FF0000"/>
                </a:solidFill>
                <a:latin typeface="+mn-lt"/>
              </a:rPr>
              <a:t> = </a:t>
            </a:r>
            <a:endParaRPr lang="el-GR" sz="5400" b="1" dirty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l-GR" sz="3900" b="1" i="1" u="sng" dirty="0">
                <a:latin typeface="+mn-lt"/>
              </a:rPr>
              <a:t>1</a:t>
            </a:r>
            <a:r>
              <a:rPr lang="el-GR" sz="3900" b="1" i="1" u="sng" baseline="30000" dirty="0">
                <a:latin typeface="+mn-lt"/>
              </a:rPr>
              <a:t>ος</a:t>
            </a:r>
            <a:r>
              <a:rPr lang="el-GR" sz="3900" b="1" i="1" u="sng" dirty="0">
                <a:latin typeface="+mn-lt"/>
              </a:rPr>
              <a:t> τρόπος:</a:t>
            </a:r>
            <a:endParaRPr lang="en-US" sz="3900" b="1" i="1" u="sng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u="sng" dirty="0" err="1">
                <a:latin typeface="+mn-lt"/>
              </a:rPr>
              <a:t>Σκέφτομ</a:t>
            </a:r>
            <a:r>
              <a:rPr lang="en-US" sz="2800" b="1" u="sng" dirty="0">
                <a:latin typeface="+mn-lt"/>
              </a:rPr>
              <a:t>αι: </a:t>
            </a:r>
            <a:r>
              <a:rPr lang="en-US" sz="2800" b="1" dirty="0">
                <a:latin typeface="+mn-lt"/>
              </a:rPr>
              <a:t> </a:t>
            </a:r>
            <a:r>
              <a:rPr lang="el-GR" sz="2800" b="1" dirty="0">
                <a:latin typeface="+mn-lt"/>
              </a:rPr>
              <a:t>2</a:t>
            </a:r>
            <a:r>
              <a:rPr lang="en-US" sz="2800" b="1" dirty="0">
                <a:latin typeface="+mn-lt"/>
              </a:rPr>
              <a:t>0 + </a:t>
            </a:r>
            <a:r>
              <a:rPr lang="el-GR" sz="2800" b="1" dirty="0">
                <a:latin typeface="+mn-lt"/>
              </a:rPr>
              <a:t>3</a:t>
            </a:r>
            <a:r>
              <a:rPr lang="en-US" sz="2800" b="1" dirty="0">
                <a:latin typeface="+mn-lt"/>
              </a:rPr>
              <a:t>0 = </a:t>
            </a:r>
            <a:r>
              <a:rPr lang="el-GR" sz="2800" b="1" dirty="0">
                <a:latin typeface="+mn-lt"/>
              </a:rPr>
              <a:t>5</a:t>
            </a:r>
            <a:r>
              <a:rPr lang="en-US" sz="2800" b="1" dirty="0">
                <a:latin typeface="+mn-lt"/>
              </a:rPr>
              <a:t>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latin typeface="+mn-lt"/>
              </a:rPr>
              <a:t>		    </a:t>
            </a:r>
            <a:r>
              <a:rPr lang="el-GR" sz="2800" b="1" dirty="0">
                <a:latin typeface="+mn-lt"/>
              </a:rPr>
              <a:t>5</a:t>
            </a:r>
            <a:r>
              <a:rPr lang="en-US" sz="2800" b="1" dirty="0">
                <a:latin typeface="+mn-lt"/>
              </a:rPr>
              <a:t> + </a:t>
            </a:r>
            <a:r>
              <a:rPr lang="el-GR" sz="2800" b="1" dirty="0">
                <a:latin typeface="+mn-lt"/>
              </a:rPr>
              <a:t>4</a:t>
            </a:r>
            <a:r>
              <a:rPr lang="en-US" sz="2800" b="1" dirty="0">
                <a:latin typeface="+mn-lt"/>
              </a:rPr>
              <a:t> = </a:t>
            </a:r>
            <a:r>
              <a:rPr lang="el-GR" sz="2800" b="1" dirty="0">
                <a:latin typeface="+mn-lt"/>
              </a:rPr>
              <a:t>9</a:t>
            </a:r>
            <a:endParaRPr lang="en-US" sz="2800" b="1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latin typeface="+mn-lt"/>
              </a:rPr>
              <a:t>		    </a:t>
            </a:r>
            <a:r>
              <a:rPr lang="el-GR" sz="2800" b="1" dirty="0">
                <a:latin typeface="+mn-lt"/>
              </a:rPr>
              <a:t>5</a:t>
            </a:r>
            <a:r>
              <a:rPr lang="en-US" sz="2800" b="1" dirty="0">
                <a:latin typeface="+mn-lt"/>
              </a:rPr>
              <a:t>0 + </a:t>
            </a:r>
            <a:r>
              <a:rPr lang="el-GR" sz="2800" b="1" dirty="0">
                <a:latin typeface="+mn-lt"/>
              </a:rPr>
              <a:t>9</a:t>
            </a:r>
            <a:r>
              <a:rPr lang="en-US" sz="2800" b="1" dirty="0">
                <a:latin typeface="+mn-lt"/>
              </a:rPr>
              <a:t> = </a:t>
            </a:r>
            <a:r>
              <a:rPr lang="el-GR" sz="2800" b="1" dirty="0">
                <a:latin typeface="+mn-lt"/>
              </a:rPr>
              <a:t>59</a:t>
            </a:r>
            <a:endParaRPr lang="en-US" sz="2800" b="1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latin typeface="+mn-lt"/>
              </a:rPr>
              <a:t>	</a:t>
            </a:r>
            <a:r>
              <a:rPr lang="el-GR" sz="2800" b="1" dirty="0">
                <a:latin typeface="+mn-lt"/>
              </a:rPr>
              <a:t>     </a:t>
            </a:r>
            <a:r>
              <a:rPr lang="en-US" sz="2800" b="1" dirty="0" err="1">
                <a:latin typeface="+mn-lt"/>
              </a:rPr>
              <a:t>Άρ</a:t>
            </a:r>
            <a:r>
              <a:rPr lang="en-US" sz="2800" b="1" dirty="0">
                <a:latin typeface="+mn-lt"/>
              </a:rPr>
              <a:t>α: </a:t>
            </a:r>
            <a:r>
              <a:rPr lang="el-GR" sz="2800" b="1" dirty="0">
                <a:latin typeface="+mn-lt"/>
              </a:rPr>
              <a:t>25</a:t>
            </a:r>
            <a:r>
              <a:rPr lang="en-US" sz="2800" b="1" dirty="0">
                <a:latin typeface="+mn-lt"/>
              </a:rPr>
              <a:t> + </a:t>
            </a:r>
            <a:r>
              <a:rPr lang="el-GR" sz="2800" b="1" dirty="0">
                <a:latin typeface="+mn-lt"/>
              </a:rPr>
              <a:t>34</a:t>
            </a:r>
            <a:r>
              <a:rPr lang="en-US" sz="2800" b="1" dirty="0">
                <a:latin typeface="+mn-lt"/>
              </a:rPr>
              <a:t> = </a:t>
            </a:r>
            <a:r>
              <a:rPr lang="el-GR" sz="2800" b="1" dirty="0">
                <a:latin typeface="+mn-lt"/>
              </a:rPr>
              <a:t>59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800" b="1" dirty="0"/>
              <a:t> 	</a:t>
            </a:r>
            <a:r>
              <a:rPr lang="el-GR" sz="3600" b="1" i="1" u="sng" dirty="0"/>
              <a:t>2</a:t>
            </a:r>
            <a:r>
              <a:rPr lang="el-GR" sz="3600" b="1" i="1" u="sng" baseline="30000" dirty="0"/>
              <a:t>ος</a:t>
            </a:r>
            <a:r>
              <a:rPr lang="el-GR" sz="3600" b="1" i="1" u="sng" dirty="0"/>
              <a:t> τρόπος: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u="sng" dirty="0" err="1"/>
              <a:t>Σκέφτομ</a:t>
            </a:r>
            <a:r>
              <a:rPr lang="en-US" sz="2800" b="1" u="sng" dirty="0"/>
              <a:t>αι:</a:t>
            </a:r>
            <a:r>
              <a:rPr lang="el-GR" sz="2800" b="1" u="sng" dirty="0"/>
              <a:t> </a:t>
            </a:r>
            <a:r>
              <a:rPr lang="el-GR" sz="2800" b="1" dirty="0"/>
              <a:t>25 + 30 = 55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800" b="1" dirty="0"/>
              <a:t>		  55 + 4 = 59</a:t>
            </a:r>
            <a:endParaRPr lang="en-US" sz="28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2800" b="1" dirty="0">
                <a:latin typeface="+mn-lt"/>
              </a:rPr>
              <a:t>	 </a:t>
            </a:r>
            <a:r>
              <a:rPr lang="en-US" sz="2800" b="1" dirty="0" err="1"/>
              <a:t>Άρ</a:t>
            </a:r>
            <a:r>
              <a:rPr lang="en-US" sz="2800" b="1" dirty="0"/>
              <a:t>α: </a:t>
            </a:r>
            <a:r>
              <a:rPr lang="el-GR" sz="2800" b="1" dirty="0"/>
              <a:t>25</a:t>
            </a:r>
            <a:r>
              <a:rPr lang="en-US" sz="2800" b="1" dirty="0"/>
              <a:t> + </a:t>
            </a:r>
            <a:r>
              <a:rPr lang="el-GR" sz="2800" b="1" dirty="0"/>
              <a:t>34</a:t>
            </a:r>
            <a:r>
              <a:rPr lang="en-US" sz="2800" b="1" dirty="0"/>
              <a:t> = </a:t>
            </a:r>
            <a:r>
              <a:rPr lang="el-GR" sz="2800" b="1" dirty="0"/>
              <a:t>59</a:t>
            </a:r>
            <a:endParaRPr lang="en-US" sz="2800" b="1" dirty="0">
              <a:latin typeface="+mn-lt"/>
            </a:endParaRPr>
          </a:p>
        </p:txBody>
      </p:sp>
      <p:pic>
        <p:nvPicPr>
          <p:cNvPr id="13" name="Picture 12" descr="A picture containing room&#10;&#10;Description automatically generated">
            <a:extLst>
              <a:ext uri="{FF2B5EF4-FFF2-40B4-BE49-F238E27FC236}">
                <a16:creationId xmlns:a16="http://schemas.microsoft.com/office/drawing/2014/main" id="{309F3DA7-F845-4033-AC4B-108902A0C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57200"/>
            <a:ext cx="381000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8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295400" y="304800"/>
            <a:ext cx="6705600" cy="594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28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/>
              </a:rPr>
              <a:t>Μπορείτε να χρησιμοποιείτε </a:t>
            </a:r>
          </a:p>
          <a:p>
            <a:pPr algn="ctr"/>
            <a:r>
              <a:rPr lang="el-GR" sz="28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/>
              </a:rPr>
              <a:t>όποιον τρόπο θεωρείτε </a:t>
            </a:r>
          </a:p>
          <a:p>
            <a:pPr algn="ctr"/>
            <a:r>
              <a:rPr lang="el-GR" sz="28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/>
              </a:rPr>
              <a:t>πιο εύκολο για ΄σας!!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332E07-0432-4A7A-B8AB-A1EA2383BAEA}"/>
              </a:ext>
            </a:extLst>
          </p:cNvPr>
          <p:cNvSpPr txBox="1"/>
          <p:nvPr/>
        </p:nvSpPr>
        <p:spPr>
          <a:xfrm>
            <a:off x="304800" y="838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Για να κατανοήσετε πιο καλά τη νέα μας πρόσθεση  μπορείτε να μελετήσετε </a:t>
            </a:r>
            <a:r>
              <a:rPr lang="el-GR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τη σελίδα  21 από το βιβλίο Μαθηματικών μας</a:t>
            </a:r>
            <a:r>
              <a:rPr lang="el-G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όπου εξηγούνται και πάλι οι διάφοροι τρόποι για να βρείτε το άθροισμα. Επίσης μπορείτε να κάνετε τις ασκήσεις στις </a:t>
            </a:r>
            <a:r>
              <a:rPr lang="el-GR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σελίδες 22 και 23.</a:t>
            </a:r>
            <a:endParaRPr lang="en-US" sz="36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1718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374</Words>
  <Application>Microsoft Office PowerPoint</Application>
  <PresentationFormat>On-screen Show (4:3)</PresentationFormat>
  <Paragraphs>52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ΓΙΟΥΛΑ Χ''ΠΕΤΡΟΥ</dc:creator>
  <cp:lastModifiedBy>ΓΙΟΥΛΑ Χ''ΠΕΤΡΟΥ</cp:lastModifiedBy>
  <cp:revision>8</cp:revision>
  <dcterms:created xsi:type="dcterms:W3CDTF">2020-04-24T13:33:00Z</dcterms:created>
  <dcterms:modified xsi:type="dcterms:W3CDTF">2020-04-24T14:37:43Z</dcterms:modified>
</cp:coreProperties>
</file>