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8BAA-7973-4F4C-A147-2BAEBA85301B}" type="datetimeFigureOut">
              <a:rPr lang="el-GR" smtClean="0"/>
              <a:t>27/4/2020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9EFC6-D524-441F-8FC9-47B11FA708A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4178895"/>
          </a:xfrm>
        </p:spPr>
        <p:txBody>
          <a:bodyPr>
            <a:normAutofit/>
          </a:bodyPr>
          <a:lstStyle/>
          <a:p>
            <a:r>
              <a:rPr lang="el-GR" sz="7200" dirty="0"/>
              <a:t>ΡΗΜΑΤΑ ΕΝΕΡΓΗΤΙΚΗΣ ΚΑΙ ΠΑΘΗΤΙΚΗΣ ΦΩΝΗΣ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/>
          <a:lstStyle/>
          <a:p>
            <a:pPr lvl="0"/>
            <a:r>
              <a:rPr lang="el-GR" sz="4400" b="1" baseline="30000" dirty="0"/>
              <a:t>Οι Φωνές</a:t>
            </a:r>
            <a:r>
              <a:rPr lang="el-GR" sz="4400" baseline="30000" dirty="0"/>
              <a:t> των ρημάτων είναι δύο: </a:t>
            </a:r>
            <a:r>
              <a:rPr lang="el-GR" sz="4400" b="1" baseline="30000" dirty="0"/>
              <a:t>Η Παθητική Φωνή</a:t>
            </a:r>
            <a:r>
              <a:rPr lang="el-GR" sz="4400" baseline="30000" dirty="0"/>
              <a:t> και η </a:t>
            </a:r>
            <a:r>
              <a:rPr lang="el-GR" sz="4400" b="1" baseline="30000" dirty="0"/>
              <a:t>Ενεργητική</a:t>
            </a:r>
            <a:r>
              <a:rPr lang="el-GR" sz="4400" baseline="30000" dirty="0"/>
              <a:t> </a:t>
            </a:r>
            <a:r>
              <a:rPr lang="el-GR" sz="4400" b="1" baseline="30000" dirty="0"/>
              <a:t>Φωνή.</a:t>
            </a:r>
            <a:endParaRPr lang="el-GR" sz="4400" baseline="30000" dirty="0"/>
          </a:p>
          <a:p>
            <a:pPr lvl="0"/>
            <a:r>
              <a:rPr lang="el-GR" sz="4400" b="1" u="sng" baseline="30000" dirty="0"/>
              <a:t>Ενεργητική Φωνή</a:t>
            </a:r>
            <a:r>
              <a:rPr lang="el-GR" sz="4400" baseline="30000" dirty="0"/>
              <a:t>: Τα ρήματα που στο πρώτο ενικό πρόσωπο της Οριστικής του Ενεστώτα έχουν την κατάληξη –ω ονομάζονται ρήματα Ενεργητικής Φωνής.</a:t>
            </a:r>
          </a:p>
          <a:p>
            <a:r>
              <a:rPr lang="el-GR" sz="4400" baseline="30000" dirty="0"/>
              <a:t>Π.χ. παίζω, παίζεις, παίζει, παίζουμε, παίζετε, παίζουν</a:t>
            </a:r>
          </a:p>
          <a:p>
            <a:pPr lvl="0"/>
            <a:r>
              <a:rPr lang="el-GR" sz="4400" b="1" u="sng" baseline="30000" dirty="0"/>
              <a:t>Παθητική Φωνή</a:t>
            </a:r>
            <a:r>
              <a:rPr lang="el-GR" sz="4400" baseline="30000" dirty="0"/>
              <a:t>: Τα ρήματα που στο πρώτο ενικό πρόσωπο της Οριστικής του Ενεστώτα έχουν την κατάληξη –</a:t>
            </a:r>
            <a:r>
              <a:rPr lang="el-GR" sz="4400" baseline="30000" dirty="0" err="1"/>
              <a:t>μαι</a:t>
            </a:r>
            <a:r>
              <a:rPr lang="el-GR" sz="4400" baseline="30000" dirty="0"/>
              <a:t> ονομάζονται ρήματα Παθητικής Φωνής.</a:t>
            </a:r>
          </a:p>
          <a:p>
            <a:r>
              <a:rPr lang="el-GR" sz="4400" baseline="30000" dirty="0"/>
              <a:t>Π.χ. εργάζομαι, εργάζεσαι, εργάζεται, εργαζόμαστε, εργάζεστε, εργάζονται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br>
              <a:rPr lang="el-GR" b="1" baseline="30000" dirty="0"/>
            </a:br>
            <a:r>
              <a:rPr lang="el-GR" b="1" baseline="30000" dirty="0"/>
              <a:t>2. Να χωρίσεις τα πιο κάτω ρήματα σε δύο στήλες ανάλογα με τη φωνή στην οποία ανήκουν.</a:t>
            </a:r>
            <a:br>
              <a:rPr lang="el-GR" baseline="30000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el-GR" sz="4000" baseline="30000" dirty="0">
                <a:solidFill>
                  <a:srgbClr val="FF0000"/>
                </a:solidFill>
              </a:rPr>
              <a:t>χαίρομαι, ντύνομαι, ντύνω, ετοιμάζομαι, ετοιμάζω, αισθάνομαι, διαβάζω, κατεβαίνω, πιστεύω, κάθομαι</a:t>
            </a:r>
          </a:p>
          <a:p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1988840"/>
          <a:ext cx="8568952" cy="4709705"/>
        </p:xfrm>
        <a:graphic>
          <a:graphicData uri="http://schemas.openxmlformats.org/drawingml/2006/table">
            <a:tbl>
              <a:tblPr/>
              <a:tblGrid>
                <a:gridCol w="4272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3200" i="1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3200" i="1" baseline="30000" dirty="0">
                          <a:latin typeface="Times New Roman"/>
                          <a:ea typeface="Times New Roman"/>
                        </a:rPr>
                        <a:t>Ενεργητική</a:t>
                      </a:r>
                      <a:r>
                        <a:rPr lang="el-GR" sz="3200" i="1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l-GR" sz="3200" i="1" baseline="30000" dirty="0">
                          <a:latin typeface="Times New Roman"/>
                          <a:ea typeface="Times New Roman"/>
                        </a:rPr>
                        <a:t>Φωνή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32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3200" i="1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3200" i="1" baseline="30000" dirty="0">
                          <a:latin typeface="Times New Roman"/>
                          <a:ea typeface="Times New Roman"/>
                        </a:rPr>
                        <a:t>Παθητική Φωνή</a:t>
                      </a:r>
                      <a:endParaRPr lang="el-GR" sz="32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br>
              <a:rPr lang="el-GR" sz="3200" b="1" baseline="30000" dirty="0"/>
            </a:br>
            <a:r>
              <a:rPr lang="el-GR" sz="3200" b="1" baseline="30000" dirty="0"/>
              <a:t>3. </a:t>
            </a:r>
            <a:r>
              <a:rPr lang="el-GR" sz="2800" b="1" baseline="30000" dirty="0"/>
              <a:t>Να χωρίσεις τα πιο κάτω ρήματα σε δύο στήλες ανάλογα με τη φωνή στην οποία ανήκουν, αφού πρώτα σκεφτείς πώς είναι το πρώτο ενικό πρόσωπο του Ενεστώτα.</a:t>
            </a:r>
            <a:br>
              <a:rPr lang="el-GR" sz="2800" b="1" baseline="30000" dirty="0"/>
            </a:br>
            <a:br>
              <a:rPr lang="el-GR" sz="3200" baseline="30000" dirty="0"/>
            </a:br>
            <a:endParaRPr lang="el-GR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1772816"/>
          <a:ext cx="8280920" cy="4827976"/>
        </p:xfrm>
        <a:graphic>
          <a:graphicData uri="http://schemas.openxmlformats.org/drawingml/2006/table">
            <a:tbl>
              <a:tblPr/>
              <a:tblGrid>
                <a:gridCol w="4214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6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3600" i="1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3600" i="1" baseline="30000" dirty="0">
                          <a:latin typeface="Times New Roman"/>
                          <a:ea typeface="Times New Roman"/>
                        </a:rPr>
                        <a:t>Ενεργητική Φωνή</a:t>
                      </a: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3600" i="1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3600" i="1" baseline="30000" dirty="0">
                          <a:latin typeface="Times New Roman"/>
                          <a:ea typeface="Times New Roman"/>
                        </a:rPr>
                        <a:t>Παθητική Φωνή</a:t>
                      </a: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endParaRPr lang="el-GR" sz="19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743075" algn="l"/>
                        </a:tabLst>
                      </a:pPr>
                      <a:r>
                        <a:rPr lang="el-GR" sz="1900" baseline="30000" dirty="0">
                          <a:latin typeface="Times New Roman"/>
                          <a:ea typeface="Times New Roman"/>
                        </a:rPr>
                        <a:t>..........................................................................</a:t>
                      </a:r>
                      <a:endParaRPr lang="el-GR" sz="1300" baseline="30000" dirty="0">
                        <a:latin typeface="Times New Roman"/>
                        <a:ea typeface="Times New Roman"/>
                      </a:endParaRPr>
                    </a:p>
                  </a:txBody>
                  <a:tcPr marL="64319" marR="643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67544" y="960984"/>
            <a:ext cx="8496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600" b="0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σέβεται, θυμούνται, ντύνουν, ντύνονται, παρακολουθούμε, μοιράζεστε, συμφωνείς, κόβει</a:t>
            </a:r>
            <a:endParaRPr kumimoji="0" lang="el-GR" sz="3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br>
              <a:rPr lang="el-GR" sz="3600" b="1" baseline="30000" dirty="0"/>
            </a:br>
            <a:r>
              <a:rPr lang="el-GR" sz="3600" b="1" baseline="30000" dirty="0"/>
              <a:t>.</a:t>
            </a:r>
            <a:br>
              <a:rPr lang="el-GR" sz="3600" b="1" baseline="30000" dirty="0"/>
            </a:br>
            <a:br>
              <a:rPr lang="el-GR" sz="3600" b="1" baseline="30000" dirty="0"/>
            </a:br>
            <a:br>
              <a:rPr lang="el-GR" sz="3600" b="1" baseline="30000" dirty="0"/>
            </a:br>
            <a:r>
              <a:rPr lang="el-GR" sz="3600" b="1" baseline="30000" dirty="0"/>
              <a:t> </a:t>
            </a:r>
            <a:br>
              <a:rPr lang="el-GR" sz="3600" b="1" baseline="30000" dirty="0"/>
            </a:br>
            <a:r>
              <a:rPr lang="el-GR" sz="3600" b="1" baseline="30000" dirty="0"/>
              <a:t>4. Να διαλέξεις από την άσκηση 2 ένα ρήμα Ενεργητικής Φωνής και ένα ρήμα Παθητικής Φωνής και να το κλίνεις σε όλα τα πρόσωπα της Οριστικής του Ενεστώτα. Πρόσεχε την ορθογραφία σου. </a:t>
            </a:r>
            <a:br>
              <a:rPr lang="el-GR" sz="3600" b="1" baseline="30000" dirty="0"/>
            </a:br>
            <a:br>
              <a:rPr lang="el-GR" baseline="30000" dirty="0"/>
            </a:br>
            <a:r>
              <a:rPr lang="el-GR" i="1" baseline="30000" dirty="0"/>
              <a:t>Α. Ρήμα Ενεργητικής Φωνής</a:t>
            </a:r>
            <a:br>
              <a:rPr lang="el-GR" baseline="30000" dirty="0"/>
            </a:b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2204862"/>
          <a:ext cx="8712968" cy="4511040"/>
        </p:xfrm>
        <a:graphic>
          <a:graphicData uri="http://schemas.openxmlformats.org/drawingml/2006/table">
            <a:tbl>
              <a:tblPr/>
              <a:tblGrid>
                <a:gridCol w="4345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8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40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40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4000" baseline="30000" dirty="0">
                          <a:latin typeface="Times New Roman"/>
                          <a:ea typeface="Times New Roman"/>
                        </a:rPr>
                        <a:t>Ενικός αριθμός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40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40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4000" baseline="30000" dirty="0">
                          <a:latin typeface="Times New Roman"/>
                          <a:ea typeface="Times New Roman"/>
                        </a:rPr>
                        <a:t>Πληθυντικός αριθμός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baseline="30000" dirty="0">
                          <a:latin typeface="Times New Roman"/>
                          <a:ea typeface="Times New Roman"/>
                        </a:rPr>
                        <a:t>εγώ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baseline="30000" dirty="0">
                          <a:latin typeface="Times New Roman"/>
                          <a:ea typeface="Times New Roman"/>
                        </a:rPr>
                        <a:t>εμείς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baseline="30000" dirty="0">
                          <a:latin typeface="Times New Roman"/>
                          <a:ea typeface="Times New Roman"/>
                        </a:rPr>
                        <a:t>εσύ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baseline="30000" dirty="0">
                          <a:latin typeface="Times New Roman"/>
                          <a:ea typeface="Times New Roman"/>
                        </a:rPr>
                        <a:t>εσείς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8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baseline="30000" dirty="0">
                          <a:latin typeface="Times New Roman"/>
                          <a:ea typeface="Times New Roman"/>
                        </a:rPr>
                        <a:t>αυτός, -ή, -ό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36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3600" baseline="30000" dirty="0">
                          <a:latin typeface="Times New Roman"/>
                          <a:ea typeface="Times New Roman"/>
                        </a:rPr>
                        <a:t>αυτοί, -</a:t>
                      </a:r>
                      <a:r>
                        <a:rPr lang="el-GR" sz="3600" baseline="30000" dirty="0" err="1">
                          <a:latin typeface="Times New Roman"/>
                          <a:ea typeface="Times New Roman"/>
                        </a:rPr>
                        <a:t>ές</a:t>
                      </a:r>
                      <a:r>
                        <a:rPr lang="el-GR" sz="3600" baseline="30000" dirty="0">
                          <a:latin typeface="Times New Roman"/>
                          <a:ea typeface="Times New Roman"/>
                        </a:rPr>
                        <a:t>, -ά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i="1" baseline="30000" dirty="0"/>
              <a:t>Β. Ρήμα Παθητικής Φωνής</a:t>
            </a:r>
            <a:br>
              <a:rPr lang="el-GR" baseline="30000" dirty="0"/>
            </a:b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1052734"/>
          <a:ext cx="8352928" cy="5544620"/>
        </p:xfrm>
        <a:graphic>
          <a:graphicData uri="http://schemas.openxmlformats.org/drawingml/2006/table">
            <a:tbl>
              <a:tblPr/>
              <a:tblGrid>
                <a:gridCol w="4165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7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61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Ενικός αριθμός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Πληθυντικός αριθμός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εγώ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εμείς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εσύ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εσείς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αυτός, -ή, -ό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l-GR" sz="4400" baseline="30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αυτοί, -</a:t>
                      </a:r>
                      <a:r>
                        <a:rPr lang="el-GR" sz="4400" baseline="30000" dirty="0" err="1">
                          <a:latin typeface="Times New Roman"/>
                          <a:ea typeface="Times New Roman"/>
                        </a:rPr>
                        <a:t>ές</a:t>
                      </a:r>
                      <a:r>
                        <a:rPr lang="el-GR" sz="4400" baseline="30000" dirty="0">
                          <a:latin typeface="Times New Roman"/>
                          <a:ea typeface="Times New Roman"/>
                        </a:rPr>
                        <a:t>, -ά</a:t>
                      </a:r>
                    </a:p>
                  </a:txBody>
                  <a:tcPr marL="65444" marR="65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l-GR" b="1" baseline="30000" dirty="0"/>
            </a:br>
            <a:br>
              <a:rPr lang="el-GR" b="1" baseline="30000" dirty="0"/>
            </a:br>
            <a:r>
              <a:rPr lang="el-GR" b="1" baseline="30000" dirty="0"/>
              <a:t>5. Γράψε μερικά ρήματα που έχουν Ενεργητική και Παθητική Φωνή. Δες το παράδειγμα</a:t>
            </a:r>
            <a:r>
              <a:rPr lang="el-GR" baseline="30000" dirty="0"/>
              <a:t>.</a:t>
            </a:r>
            <a:br>
              <a:rPr lang="el-GR" baseline="30000" dirty="0"/>
            </a:br>
            <a:r>
              <a:rPr lang="el-GR" baseline="30000" dirty="0"/>
              <a:t> </a:t>
            </a:r>
            <a:br>
              <a:rPr lang="el-GR" baseline="30000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4800" baseline="30000" dirty="0"/>
              <a:t>α) σκεπάζω - σκεπάζομαι	</a:t>
            </a:r>
          </a:p>
          <a:p>
            <a:pPr>
              <a:lnSpc>
                <a:spcPct val="150000"/>
              </a:lnSpc>
            </a:pPr>
            <a:r>
              <a:rPr lang="el-GR" sz="4800" baseline="30000" dirty="0"/>
              <a:t>β) 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l-GR" sz="4800" baseline="30000" dirty="0"/>
              <a:t>γ) 	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l-GR" sz="4800" baseline="30000" dirty="0"/>
              <a:t>δ) 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l-GR" sz="4800" baseline="30000" dirty="0"/>
              <a:t>ε) 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el-GR" sz="4800" baseline="30000" dirty="0"/>
              <a:t>στ) ....................................................................</a:t>
            </a:r>
          </a:p>
          <a:p>
            <a:endParaRPr lang="el-GR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360</Words>
  <Application>Microsoft Office PowerPoint</Application>
  <PresentationFormat>On-screen Show (4:3)</PresentationFormat>
  <Paragraphs>119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ΡΗΜΑΤΑ ΕΝΕΡΓΗΤΙΚΗΣ ΚΑΙ ΠΑΘΗΤΙΚΗΣ ΦΩΝΗΣ</vt:lpstr>
      <vt:lpstr>PowerPoint Presentation</vt:lpstr>
      <vt:lpstr> 2. Να χωρίσεις τα πιο κάτω ρήματα σε δύο στήλες ανάλογα με τη φωνή στην οποία ανήκουν. </vt:lpstr>
      <vt:lpstr> 3. Να χωρίσεις τα πιο κάτω ρήματα σε δύο στήλες ανάλογα με τη φωνή στην οποία ανήκουν, αφού πρώτα σκεφτείς πώς είναι το πρώτο ενικό πρόσωπο του Ενεστώτα.  </vt:lpstr>
      <vt:lpstr> .     4. Να διαλέξεις από την άσκηση 2 ένα ρήμα Ενεργητικής Φωνής και ένα ρήμα Παθητικής Φωνής και να το κλίνεις σε όλα τα πρόσωπα της Οριστικής του Ενεστώτα. Πρόσεχε την ορθογραφία σου.   Α. Ρήμα Ενεργητικής Φωνής </vt:lpstr>
      <vt:lpstr>Β. Ρήμα Παθητικής Φωνής </vt:lpstr>
      <vt:lpstr>  5. Γράψε μερικά ρήματα που έχουν Ενεργητική και Παθητική Φωνή. Δες το παράδειγμα.  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ΡΗΜΑΤΑ ΕΝΕΡΓΗΤΙΚΗΣ ΚΑΙ ΠΑΘΗΤΙΚΗΣ ΦΩΝΗΣ</dc:title>
  <dc:creator>Δημήτρης Λάντος</dc:creator>
  <cp:lastModifiedBy>ΠΑΝΑΓΙΩΤΗΣ ΦΡΑΓΚΟΥ</cp:lastModifiedBy>
  <cp:revision>5</cp:revision>
  <dcterms:created xsi:type="dcterms:W3CDTF">2012-06-09T15:36:40Z</dcterms:created>
  <dcterms:modified xsi:type="dcterms:W3CDTF">2020-04-27T11:03:56Z</dcterms:modified>
</cp:coreProperties>
</file>