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06EF-D0EF-4D76-B7EB-2E6EE407BC65}" type="datetimeFigureOut">
              <a:rPr lang="el-GR" smtClean="0"/>
              <a:pPr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646C9-58B8-4700-A524-51A78AF0F2C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ΕΥΘΥΣ ΚΑΙ ΠΛΑΓΙΟΣ ΛΟΓΟΣ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i="1" baseline="30000" dirty="0" smtClean="0"/>
              <a:t/>
            </a:r>
            <a:br>
              <a:rPr lang="en-US" b="1" i="1" baseline="30000" dirty="0" smtClean="0"/>
            </a:br>
            <a:r>
              <a:rPr lang="en-US" b="1" i="1" baseline="30000" dirty="0" smtClean="0"/>
              <a:t>3. </a:t>
            </a:r>
            <a:r>
              <a:rPr lang="el-GR" b="1" i="1" baseline="30000" dirty="0" smtClean="0"/>
              <a:t>Να </a:t>
            </a:r>
            <a:r>
              <a:rPr lang="el-GR" b="1" i="1" baseline="30000" dirty="0"/>
              <a:t>μετατρέψεις τον πλάγιο λόγο σε ευθύ βάζοντας τα λόγια του προσώπου σε εισαγωγικά.</a:t>
            </a:r>
            <a:r>
              <a:rPr lang="el-GR" baseline="30000" dirty="0"/>
              <a:t/>
            </a:r>
            <a:br>
              <a:rPr lang="el-GR" baseline="30000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6000" baseline="30000" dirty="0"/>
              <a:t>α) Ο γυμναστής φώναξε στα παιδιά να τεντώσουν τα πόδια τους.</a:t>
            </a:r>
          </a:p>
          <a:p>
            <a:pPr>
              <a:buNone/>
            </a:pPr>
            <a:r>
              <a:rPr lang="el-GR" sz="6000" baseline="30000" dirty="0" smtClean="0"/>
              <a:t>	«......................................................................................»,...........................................................................................................................................................................................................</a:t>
            </a:r>
            <a:endParaRPr lang="el-GR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7200" baseline="30000" dirty="0"/>
              <a:t>β) Η Όλγα παρακάλεσε τον Πέτρο να της δώσει ένα μολύβι.</a:t>
            </a:r>
          </a:p>
          <a:p>
            <a:pPr>
              <a:buNone/>
            </a:pPr>
            <a:r>
              <a:rPr lang="el-GR" sz="7200" baseline="30000" dirty="0" smtClean="0"/>
              <a:t>................................................</a:t>
            </a:r>
            <a:r>
              <a:rPr lang="en-US" sz="7200" baseline="30000" dirty="0" smtClean="0"/>
              <a:t>....</a:t>
            </a:r>
            <a:endParaRPr lang="el-GR" sz="7200" baseline="30000" dirty="0"/>
          </a:p>
          <a:p>
            <a:pPr>
              <a:buNone/>
            </a:pPr>
            <a:r>
              <a:rPr lang="el-GR" sz="7200" baseline="30000" dirty="0" smtClean="0"/>
              <a:t>....................................................</a:t>
            </a:r>
            <a:endParaRPr lang="en-US" sz="7200" baseline="30000" dirty="0" smtClean="0"/>
          </a:p>
          <a:p>
            <a:pPr>
              <a:buNone/>
            </a:pPr>
            <a:r>
              <a:rPr lang="en-US" sz="7200" baseline="30000" dirty="0" smtClean="0"/>
              <a:t>………………………………………………...</a:t>
            </a:r>
          </a:p>
          <a:p>
            <a:pPr>
              <a:buNone/>
            </a:pPr>
            <a:r>
              <a:rPr lang="en-US" sz="7200" baseline="30000" dirty="0" smtClean="0"/>
              <a:t>…………………………………………………</a:t>
            </a:r>
          </a:p>
          <a:p>
            <a:pPr>
              <a:buNone/>
            </a:pPr>
            <a:r>
              <a:rPr lang="en-US" sz="7200" baseline="30000" dirty="0" smtClean="0"/>
              <a:t>………………………………………………...</a:t>
            </a:r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n-US" sz="7200" baseline="30000" dirty="0" smtClean="0"/>
          </a:p>
          <a:p>
            <a:pPr>
              <a:buNone/>
            </a:pPr>
            <a:endParaRPr lang="el-GR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4. </a:t>
            </a:r>
            <a:r>
              <a:rPr lang="el-GR" sz="3600" dirty="0" smtClean="0"/>
              <a:t>Να μετατρέψεις τον πλάγιο λόγο σε ευθύ χρησιμοποιώντας παύλες.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Η δασκάλα ρώτησε τα παιδιά αν ξέρουν πού βρίσκεται ο χάρτης της Ευρώπης και τα παιδιά της απάντησαν ότι τον δάνεισαν στη διπλανή τάξη. 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77280"/>
            <a:ext cx="8229600" cy="64807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l-GR" baseline="30000" dirty="0"/>
              <a:t> </a:t>
            </a:r>
            <a:r>
              <a:rPr lang="el-GR" sz="6600" b="1" u="sng" baseline="30000" dirty="0"/>
              <a:t>Ευθύς λέγεται ο λόγος</a:t>
            </a:r>
            <a:r>
              <a:rPr lang="el-GR" sz="6600" baseline="30000" dirty="0"/>
              <a:t> μέσω του οποίου μεταδίδονται τα λόγια </a:t>
            </a:r>
            <a:r>
              <a:rPr lang="el-GR" sz="6600" baseline="30000" dirty="0" smtClean="0"/>
              <a:t>ενός</a:t>
            </a:r>
            <a:r>
              <a:rPr lang="el-GR" sz="6600" dirty="0" smtClean="0"/>
              <a:t> </a:t>
            </a:r>
            <a:r>
              <a:rPr lang="el-GR" sz="6600" baseline="30000" dirty="0" smtClean="0"/>
              <a:t>προσώπου </a:t>
            </a:r>
            <a:r>
              <a:rPr lang="el-GR" sz="6600" baseline="30000" dirty="0"/>
              <a:t>όπως ακριβώς διατυπώνονται από το ίδιο το πρόσωπο. Στον ευθύ λόγο μπροστά από τα λόγια των προσώπων βάζουμε </a:t>
            </a:r>
            <a:r>
              <a:rPr lang="el-GR" sz="6600" i="1" baseline="30000" dirty="0">
                <a:solidFill>
                  <a:srgbClr val="FF0000"/>
                </a:solidFill>
              </a:rPr>
              <a:t>παύλες ή εισαγωγικά</a:t>
            </a:r>
            <a:r>
              <a:rPr lang="el-GR" sz="6600" i="1" baseline="30000" dirty="0" smtClean="0">
                <a:solidFill>
                  <a:srgbClr val="FF0000"/>
                </a:solidFill>
              </a:rPr>
              <a:t>.</a:t>
            </a:r>
            <a:endParaRPr lang="el-GR" sz="66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5400" b="1" i="1" baseline="30000" dirty="0" smtClean="0"/>
              <a:t>Παράδειγμα 1:</a:t>
            </a:r>
            <a:endParaRPr lang="el-GR" sz="5400" baseline="30000" dirty="0" smtClean="0"/>
          </a:p>
          <a:p>
            <a:pPr lvl="0">
              <a:buNone/>
            </a:pPr>
            <a:r>
              <a:rPr lang="en-US" sz="5400" baseline="30000" dirty="0" smtClean="0"/>
              <a:t>- </a:t>
            </a:r>
            <a:r>
              <a:rPr lang="el-GR" sz="5400" baseline="30000" dirty="0" smtClean="0"/>
              <a:t>Δε θα έρθω στο πάρτι.</a:t>
            </a:r>
          </a:p>
          <a:p>
            <a:pPr lvl="0">
              <a:buNone/>
            </a:pPr>
            <a:r>
              <a:rPr lang="en-US" sz="5400" baseline="30000" dirty="0" smtClean="0"/>
              <a:t>- </a:t>
            </a:r>
            <a:r>
              <a:rPr lang="el-GR" sz="5400" baseline="30000" dirty="0" smtClean="0"/>
              <a:t>Γιατί;</a:t>
            </a:r>
          </a:p>
          <a:p>
            <a:pPr lvl="0">
              <a:buNone/>
            </a:pPr>
            <a:r>
              <a:rPr lang="en-US" sz="5400" baseline="30000" dirty="0" smtClean="0"/>
              <a:t>- </a:t>
            </a:r>
            <a:r>
              <a:rPr lang="el-GR" sz="5400" baseline="30000" dirty="0" smtClean="0"/>
              <a:t>Είμαι άρρωστος και θα μείνω στο σπίτι.</a:t>
            </a:r>
          </a:p>
          <a:p>
            <a:pPr lvl="0">
              <a:buNone/>
            </a:pPr>
            <a:endParaRPr lang="el-GR" sz="5400" baseline="30000" dirty="0" smtClean="0"/>
          </a:p>
          <a:p>
            <a:pPr>
              <a:buNone/>
            </a:pPr>
            <a:r>
              <a:rPr lang="el-GR" sz="5400" b="1" i="1" baseline="30000" dirty="0" smtClean="0"/>
              <a:t>Παράδειγμα 2:</a:t>
            </a:r>
            <a:endParaRPr lang="el-GR" sz="5400" baseline="30000" dirty="0" smtClean="0"/>
          </a:p>
          <a:p>
            <a:pPr>
              <a:buNone/>
            </a:pPr>
            <a:r>
              <a:rPr lang="el-GR" sz="5400" baseline="30000" dirty="0" smtClean="0"/>
              <a:t>Ο πατέρας είπε στον Κώστα: «Διάβασε τα μαθήματά σου»</a:t>
            </a:r>
          </a:p>
          <a:p>
            <a:pPr>
              <a:buNone/>
            </a:pPr>
            <a:r>
              <a:rPr lang="el-GR" sz="5400" baseline="30000" dirty="0" smtClean="0"/>
              <a:t>ή</a:t>
            </a:r>
          </a:p>
          <a:p>
            <a:pPr>
              <a:buNone/>
            </a:pPr>
            <a:r>
              <a:rPr lang="el-GR" sz="5400" baseline="30000" dirty="0" smtClean="0"/>
              <a:t>      «Διάβασε τα μαθήματά σου», είπε ο πατέρας στον Κώστα</a:t>
            </a:r>
            <a:endParaRPr lang="el-GR" sz="54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l-GR" sz="8800" b="1" u="sng" baseline="30000" dirty="0"/>
              <a:t>Πλάγιος λέγεται ο λόγος</a:t>
            </a:r>
            <a:r>
              <a:rPr lang="el-GR" sz="8800" baseline="30000" dirty="0"/>
              <a:t> μέσω του οποίου μεταδίδονται τα λόγια </a:t>
            </a:r>
            <a:r>
              <a:rPr lang="el-GR" sz="8800" baseline="30000" dirty="0" smtClean="0"/>
              <a:t>ενός</a:t>
            </a:r>
            <a:r>
              <a:rPr lang="el-GR" sz="8800" dirty="0" smtClean="0"/>
              <a:t> </a:t>
            </a:r>
            <a:r>
              <a:rPr lang="el-GR" sz="8800" baseline="30000" dirty="0" smtClean="0"/>
              <a:t>προσώπου </a:t>
            </a:r>
            <a:r>
              <a:rPr lang="el-GR" sz="8800" baseline="30000" dirty="0"/>
              <a:t>όπως τα μεταφέρει ένα τρίτο πρόσωπο.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7200" b="1" i="1" baseline="30000" dirty="0"/>
              <a:t>Παράδειγμα 1:</a:t>
            </a:r>
            <a:endParaRPr lang="el-GR" sz="7200" baseline="30000" dirty="0"/>
          </a:p>
          <a:p>
            <a:pPr>
              <a:buNone/>
            </a:pPr>
            <a:r>
              <a:rPr lang="el-GR" sz="7200" baseline="30000" dirty="0"/>
              <a:t> Ο Τάσος ρώτησε τον Αντρέα γιατί δε θα έρθει στο πάρτι κι εκείνος του απάντησε πως είναι άρρωστος και θα μείνει στο σπίτι.</a:t>
            </a:r>
          </a:p>
          <a:p>
            <a:pPr>
              <a:buNone/>
            </a:pPr>
            <a:r>
              <a:rPr lang="el-GR" sz="7200" b="1" i="1" baseline="30000" dirty="0"/>
              <a:t>Παράδειγμα 2: </a:t>
            </a:r>
            <a:endParaRPr lang="el-GR" sz="7200" baseline="30000" dirty="0"/>
          </a:p>
          <a:p>
            <a:pPr>
              <a:buNone/>
            </a:pPr>
            <a:r>
              <a:rPr lang="el-GR" sz="7200" baseline="30000" dirty="0"/>
              <a:t>Ο πατέρας είπε στον Κώστα να διαβάσει τα μαθήματά του.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b="1" i="1" baseline="30000" dirty="0" smtClean="0"/>
              <a:t>2. </a:t>
            </a:r>
            <a:r>
              <a:rPr lang="el-GR" b="1" i="1" baseline="30000" dirty="0" smtClean="0"/>
              <a:t>Να </a:t>
            </a:r>
            <a:r>
              <a:rPr lang="el-GR" b="1" i="1" baseline="30000" dirty="0"/>
              <a:t>μετατρέψεις τον ευθύ λόγο σε πλάγιο.</a:t>
            </a:r>
            <a:r>
              <a:rPr lang="el-GR" baseline="30000" dirty="0"/>
              <a:t/>
            </a:r>
            <a:br>
              <a:rPr lang="el-GR" baseline="30000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baseline="30000" dirty="0" smtClean="0"/>
          </a:p>
          <a:p>
            <a:pPr>
              <a:buNone/>
            </a:pPr>
            <a:r>
              <a:rPr lang="en-US" sz="4800" baseline="30000" dirty="0" smtClean="0"/>
              <a:t>-  </a:t>
            </a:r>
            <a:r>
              <a:rPr lang="el-GR" sz="4800" baseline="30000" dirty="0" smtClean="0"/>
              <a:t>Πώς </a:t>
            </a:r>
            <a:r>
              <a:rPr lang="el-GR" sz="4800" baseline="30000" dirty="0"/>
              <a:t>τα πέρασες στην εκδρομή; ρώτησε η μητέρα.</a:t>
            </a:r>
          </a:p>
          <a:p>
            <a:pPr>
              <a:buNone/>
            </a:pPr>
            <a:r>
              <a:rPr lang="el-GR" sz="4800" baseline="30000" dirty="0"/>
              <a:t> -  Θαυμάσια περάσαμε μαμά, απάντησε η Μαρία.</a:t>
            </a:r>
          </a:p>
          <a:p>
            <a:pPr>
              <a:buNone/>
            </a:pPr>
            <a:r>
              <a:rPr lang="el-GR" sz="4800" baseline="30000" dirty="0"/>
              <a:t>Η μαμά </a:t>
            </a:r>
            <a:r>
              <a:rPr lang="el-GR" sz="4800" baseline="30000" dirty="0" smtClean="0"/>
              <a:t>ρώτησε……………………………………………………</a:t>
            </a:r>
          </a:p>
          <a:p>
            <a:pPr>
              <a:buNone/>
            </a:pPr>
            <a:r>
              <a:rPr lang="el-GR" sz="4800" baseline="30000" dirty="0" smtClean="0"/>
              <a:t>................................................................................</a:t>
            </a:r>
            <a:endParaRPr lang="el-GR" sz="4800" baseline="30000" dirty="0"/>
          </a:p>
          <a:p>
            <a:pPr>
              <a:buNone/>
            </a:pPr>
            <a:r>
              <a:rPr lang="el-GR" sz="4800" baseline="30000" dirty="0" smtClean="0"/>
              <a:t>................................................................................</a:t>
            </a:r>
          </a:p>
          <a:p>
            <a:pPr>
              <a:buNone/>
            </a:pPr>
            <a:r>
              <a:rPr lang="el-GR" sz="4800" baseline="30000" dirty="0" smtClean="0"/>
              <a:t>……………………………………………………………………………</a:t>
            </a:r>
          </a:p>
          <a:p>
            <a:pPr>
              <a:buNone/>
            </a:pPr>
            <a:r>
              <a:rPr lang="el-GR" sz="4800" baseline="30000" dirty="0" smtClean="0"/>
              <a:t>...............................................................................</a:t>
            </a:r>
            <a:endParaRPr lang="el-GR" sz="4800" baseline="30000" dirty="0"/>
          </a:p>
          <a:p>
            <a:pPr>
              <a:buNone/>
            </a:pPr>
            <a:endParaRPr lang="el-GR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08712"/>
          </a:xfrm>
        </p:spPr>
        <p:txBody>
          <a:bodyPr/>
          <a:lstStyle/>
          <a:p>
            <a:pPr>
              <a:buNone/>
            </a:pPr>
            <a:r>
              <a:rPr lang="el-GR" baseline="30000" dirty="0"/>
              <a:t>-  </a:t>
            </a:r>
            <a:r>
              <a:rPr lang="el-GR" sz="5400" baseline="30000" dirty="0"/>
              <a:t>Πόσα κουταλάκια ζάχαρη βάζεις στον καφέ σου; ρώτησε η γιαγιά.</a:t>
            </a:r>
          </a:p>
          <a:p>
            <a:pPr>
              <a:buNone/>
            </a:pPr>
            <a:r>
              <a:rPr lang="el-GR" sz="5400" baseline="30000" dirty="0" smtClean="0"/>
              <a:t>­ </a:t>
            </a:r>
            <a:r>
              <a:rPr lang="el-GR" sz="5400" baseline="30000" dirty="0"/>
              <a:t>Βάζω ένα κουταλάκι, απάντησε ο πατέρας.</a:t>
            </a:r>
          </a:p>
          <a:p>
            <a:pPr>
              <a:buNone/>
            </a:pPr>
            <a:r>
              <a:rPr lang="el-GR" sz="5400" baseline="30000" dirty="0" smtClean="0"/>
              <a:t>	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l-GR" sz="5400" baseline="30000" dirty="0"/>
          </a:p>
          <a:p>
            <a:endParaRPr lang="el-GR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7200" baseline="30000" dirty="0"/>
              <a:t>«Τι ώρα θα φύγεις;» ρώτησε ο Νίκος τη μητέρα.</a:t>
            </a:r>
          </a:p>
          <a:p>
            <a:pPr>
              <a:buNone/>
            </a:pPr>
            <a:r>
              <a:rPr lang="el-GR" sz="7200" baseline="30000" dirty="0" smtClean="0"/>
              <a:t>	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7200" baseline="30000" dirty="0" smtClean="0"/>
              <a:t>................................................</a:t>
            </a:r>
            <a:endParaRPr lang="el-GR" sz="7200" baseline="300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6600" baseline="30000" dirty="0"/>
              <a:t>Ο κηπουρός είπε: «Τα δέντρα χρειάζονται κλάδεμα»</a:t>
            </a:r>
          </a:p>
          <a:p>
            <a:pPr>
              <a:buNone/>
            </a:pPr>
            <a:r>
              <a:rPr lang="el-GR" sz="6600" baseline="30000" dirty="0" smtClean="0"/>
              <a:t>	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l-GR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278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ΕΥΘΥΣ ΚΑΙ ΠΛΑΓΙΟΣ ΛΟΓΟΣ</vt:lpstr>
      <vt:lpstr>PowerPoint Presentation</vt:lpstr>
      <vt:lpstr>PowerPoint Presentation</vt:lpstr>
      <vt:lpstr>PowerPoint Presentation</vt:lpstr>
      <vt:lpstr>PowerPoint Presentation</vt:lpstr>
      <vt:lpstr>2. Να μετατρέψεις τον ευθύ λόγο σε πλάγιο. </vt:lpstr>
      <vt:lpstr>PowerPoint Presentation</vt:lpstr>
      <vt:lpstr>PowerPoint Presentation</vt:lpstr>
      <vt:lpstr>PowerPoint Presentation</vt:lpstr>
      <vt:lpstr> 3. Να μετατρέψεις τον πλάγιο λόγο σε ευθύ βάζοντας τα λόγια του προσώπου σε εισαγωγικά. </vt:lpstr>
      <vt:lpstr>PowerPoint Presentation</vt:lpstr>
      <vt:lpstr>4. Να μετατρέψεις τον πλάγιο λόγο σε ευθύ χρησιμοποιώντας παύλες.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ΕΥΘΥΣ ΚΑΙ ΠΛΑΓΙΟΣ ΛΟΓΟΣ</dc:title>
  <dc:creator>Δημήτρης Λάντος</dc:creator>
  <cp:lastModifiedBy>User</cp:lastModifiedBy>
  <cp:revision>7</cp:revision>
  <dcterms:created xsi:type="dcterms:W3CDTF">2012-01-25T14:48:31Z</dcterms:created>
  <dcterms:modified xsi:type="dcterms:W3CDTF">2020-05-13T12:26:55Z</dcterms:modified>
</cp:coreProperties>
</file>