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57" r:id="rId5"/>
    <p:sldId id="259" r:id="rId6"/>
    <p:sldId id="258" r:id="rId7"/>
    <p:sldId id="260" r:id="rId8"/>
    <p:sldId id="261" r:id="rId9"/>
    <p:sldId id="262" r:id="rId10"/>
    <p:sldId id="263" r:id="rId11"/>
    <p:sldId id="264"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009034-E514-406A-9E4F-0F654FA4E40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l-GR"/>
        </a:p>
      </dgm:t>
    </dgm:pt>
    <dgm:pt modelId="{5052E1D2-25FF-4A35-BA71-15F9BE023927}">
      <dgm:prSet phldrT="[Text]"/>
      <dgm:spPr>
        <a:solidFill>
          <a:schemeClr val="accent6">
            <a:lumMod val="75000"/>
          </a:schemeClr>
        </a:solidFill>
      </dgm:spPr>
      <dgm:t>
        <a:bodyPr/>
        <a:lstStyle/>
        <a:p>
          <a:r>
            <a:rPr lang="el-GR" dirty="0" smtClean="0"/>
            <a:t>ΕΠΙΡΡΗΜΑΤΑ</a:t>
          </a:r>
          <a:endParaRPr lang="el-GR" dirty="0"/>
        </a:p>
      </dgm:t>
    </dgm:pt>
    <dgm:pt modelId="{64B838F3-A5A9-414D-B0E3-FAEDEBC5033A}" type="parTrans" cxnId="{DF14E062-2368-4FA0-A8DC-49B37B679CE3}">
      <dgm:prSet/>
      <dgm:spPr/>
      <dgm:t>
        <a:bodyPr/>
        <a:lstStyle/>
        <a:p>
          <a:endParaRPr lang="el-GR"/>
        </a:p>
      </dgm:t>
    </dgm:pt>
    <dgm:pt modelId="{8E06C638-584F-4598-9866-65BC0474FB91}" type="sibTrans" cxnId="{DF14E062-2368-4FA0-A8DC-49B37B679CE3}">
      <dgm:prSet/>
      <dgm:spPr/>
      <dgm:t>
        <a:bodyPr/>
        <a:lstStyle/>
        <a:p>
          <a:endParaRPr lang="el-GR"/>
        </a:p>
      </dgm:t>
    </dgm:pt>
    <dgm:pt modelId="{47AA2B7D-C537-4B55-9C71-5CDE167694FF}">
      <dgm:prSet phldrT="[Text]"/>
      <dgm:spPr>
        <a:solidFill>
          <a:schemeClr val="accent3">
            <a:lumMod val="75000"/>
          </a:schemeClr>
        </a:solidFill>
      </dgm:spPr>
      <dgm:t>
        <a:bodyPr/>
        <a:lstStyle/>
        <a:p>
          <a:r>
            <a:rPr lang="el-GR" dirty="0" smtClean="0">
              <a:solidFill>
                <a:srgbClr val="FF0000"/>
              </a:solidFill>
            </a:rPr>
            <a:t>Χρονικά</a:t>
          </a:r>
        </a:p>
        <a:p>
          <a:r>
            <a:rPr lang="el-GR" dirty="0" smtClean="0">
              <a:solidFill>
                <a:srgbClr val="7030A0"/>
              </a:solidFill>
            </a:rPr>
            <a:t>Πότε;</a:t>
          </a:r>
          <a:endParaRPr lang="el-GR" dirty="0">
            <a:solidFill>
              <a:srgbClr val="7030A0"/>
            </a:solidFill>
          </a:endParaRPr>
        </a:p>
      </dgm:t>
    </dgm:pt>
    <dgm:pt modelId="{5EC6A3B5-092D-4869-9178-2E6360B8F43B}" type="parTrans" cxnId="{561C4C6D-415D-4049-B0CC-70A06D649EA2}">
      <dgm:prSet/>
      <dgm:spPr/>
      <dgm:t>
        <a:bodyPr/>
        <a:lstStyle/>
        <a:p>
          <a:endParaRPr lang="el-GR"/>
        </a:p>
      </dgm:t>
    </dgm:pt>
    <dgm:pt modelId="{64710209-11C5-43DE-A232-0957C33DE747}" type="sibTrans" cxnId="{561C4C6D-415D-4049-B0CC-70A06D649EA2}">
      <dgm:prSet/>
      <dgm:spPr/>
      <dgm:t>
        <a:bodyPr/>
        <a:lstStyle/>
        <a:p>
          <a:endParaRPr lang="el-GR"/>
        </a:p>
      </dgm:t>
    </dgm:pt>
    <dgm:pt modelId="{56C556EC-C02C-4183-83BD-28AD92A82D9D}">
      <dgm:prSet phldrT="[Text]"/>
      <dgm:spPr>
        <a:solidFill>
          <a:schemeClr val="accent3">
            <a:lumMod val="75000"/>
          </a:schemeClr>
        </a:solidFill>
      </dgm:spPr>
      <dgm:t>
        <a:bodyPr/>
        <a:lstStyle/>
        <a:p>
          <a:r>
            <a:rPr lang="el-GR" dirty="0" smtClean="0">
              <a:solidFill>
                <a:srgbClr val="FF0000"/>
              </a:solidFill>
            </a:rPr>
            <a:t>Τοπικά</a:t>
          </a:r>
        </a:p>
        <a:p>
          <a:r>
            <a:rPr lang="el-GR" dirty="0" smtClean="0">
              <a:solidFill>
                <a:srgbClr val="7030A0"/>
              </a:solidFill>
            </a:rPr>
            <a:t>Πού;</a:t>
          </a:r>
          <a:endParaRPr lang="el-GR" dirty="0">
            <a:solidFill>
              <a:srgbClr val="7030A0"/>
            </a:solidFill>
          </a:endParaRPr>
        </a:p>
      </dgm:t>
    </dgm:pt>
    <dgm:pt modelId="{D86FA2E7-56A1-4FEB-A19A-8DA6CE9FFD97}" type="parTrans" cxnId="{F9D8405E-C0F9-41EA-AF3A-69E95DB02C80}">
      <dgm:prSet/>
      <dgm:spPr/>
      <dgm:t>
        <a:bodyPr/>
        <a:lstStyle/>
        <a:p>
          <a:endParaRPr lang="el-GR"/>
        </a:p>
      </dgm:t>
    </dgm:pt>
    <dgm:pt modelId="{D91E2D1D-F78F-4438-BF7E-82F6BFAEB781}" type="sibTrans" cxnId="{F9D8405E-C0F9-41EA-AF3A-69E95DB02C80}">
      <dgm:prSet/>
      <dgm:spPr/>
      <dgm:t>
        <a:bodyPr/>
        <a:lstStyle/>
        <a:p>
          <a:endParaRPr lang="el-GR"/>
        </a:p>
      </dgm:t>
    </dgm:pt>
    <dgm:pt modelId="{0A9345A1-E72E-4B5B-9115-A4EECF609C5E}">
      <dgm:prSet phldrT="[Text]"/>
      <dgm:spPr>
        <a:solidFill>
          <a:schemeClr val="accent3">
            <a:lumMod val="75000"/>
          </a:schemeClr>
        </a:solidFill>
      </dgm:spPr>
      <dgm:t>
        <a:bodyPr/>
        <a:lstStyle/>
        <a:p>
          <a:r>
            <a:rPr lang="el-GR" dirty="0" smtClean="0">
              <a:solidFill>
                <a:srgbClr val="FF0000"/>
              </a:solidFill>
            </a:rPr>
            <a:t>Τροπικά</a:t>
          </a:r>
        </a:p>
        <a:p>
          <a:r>
            <a:rPr lang="el-GR" dirty="0" smtClean="0">
              <a:solidFill>
                <a:srgbClr val="7030A0"/>
              </a:solidFill>
            </a:rPr>
            <a:t>Πώς;</a:t>
          </a:r>
          <a:endParaRPr lang="el-GR" dirty="0">
            <a:solidFill>
              <a:srgbClr val="7030A0"/>
            </a:solidFill>
          </a:endParaRPr>
        </a:p>
      </dgm:t>
    </dgm:pt>
    <dgm:pt modelId="{02853DE3-5E3C-4079-A325-19AB54A33342}" type="sibTrans" cxnId="{1EFBA81E-14ED-4F80-83F5-4670CFBF9565}">
      <dgm:prSet/>
      <dgm:spPr/>
      <dgm:t>
        <a:bodyPr/>
        <a:lstStyle/>
        <a:p>
          <a:endParaRPr lang="el-GR"/>
        </a:p>
      </dgm:t>
    </dgm:pt>
    <dgm:pt modelId="{AEB23F05-F256-450C-A773-48606C168889}" type="parTrans" cxnId="{1EFBA81E-14ED-4F80-83F5-4670CFBF9565}">
      <dgm:prSet/>
      <dgm:spPr/>
      <dgm:t>
        <a:bodyPr/>
        <a:lstStyle/>
        <a:p>
          <a:endParaRPr lang="el-GR"/>
        </a:p>
      </dgm:t>
    </dgm:pt>
    <dgm:pt modelId="{6F731C2B-155F-4E00-A5B8-ACEC9003AF99}" type="pres">
      <dgm:prSet presAssocID="{C7009034-E514-406A-9E4F-0F654FA4E403}" presName="hierChild1" presStyleCnt="0">
        <dgm:presLayoutVars>
          <dgm:orgChart val="1"/>
          <dgm:chPref val="1"/>
          <dgm:dir/>
          <dgm:animOne val="branch"/>
          <dgm:animLvl val="lvl"/>
          <dgm:resizeHandles/>
        </dgm:presLayoutVars>
      </dgm:prSet>
      <dgm:spPr/>
      <dgm:t>
        <a:bodyPr/>
        <a:lstStyle/>
        <a:p>
          <a:endParaRPr lang="el-GR"/>
        </a:p>
      </dgm:t>
    </dgm:pt>
    <dgm:pt modelId="{79599FE1-ECB4-4BE8-820E-5EA550AB6F86}" type="pres">
      <dgm:prSet presAssocID="{5052E1D2-25FF-4A35-BA71-15F9BE023927}" presName="hierRoot1" presStyleCnt="0">
        <dgm:presLayoutVars>
          <dgm:hierBranch val="init"/>
        </dgm:presLayoutVars>
      </dgm:prSet>
      <dgm:spPr/>
    </dgm:pt>
    <dgm:pt modelId="{9FDD71E8-92E5-4968-879F-BB5C0D3B771E}" type="pres">
      <dgm:prSet presAssocID="{5052E1D2-25FF-4A35-BA71-15F9BE023927}" presName="rootComposite1" presStyleCnt="0"/>
      <dgm:spPr/>
    </dgm:pt>
    <dgm:pt modelId="{26ED7C15-FFC7-4E1A-9653-D60626BA7EBF}" type="pres">
      <dgm:prSet presAssocID="{5052E1D2-25FF-4A35-BA71-15F9BE023927}" presName="rootText1" presStyleLbl="node0" presStyleIdx="0" presStyleCnt="1">
        <dgm:presLayoutVars>
          <dgm:chPref val="3"/>
        </dgm:presLayoutVars>
      </dgm:prSet>
      <dgm:spPr/>
      <dgm:t>
        <a:bodyPr/>
        <a:lstStyle/>
        <a:p>
          <a:endParaRPr lang="el-GR"/>
        </a:p>
      </dgm:t>
    </dgm:pt>
    <dgm:pt modelId="{DFB89BA9-425B-4403-A9C9-F301E062177E}" type="pres">
      <dgm:prSet presAssocID="{5052E1D2-25FF-4A35-BA71-15F9BE023927}" presName="rootConnector1" presStyleLbl="node1" presStyleIdx="0" presStyleCnt="0"/>
      <dgm:spPr/>
      <dgm:t>
        <a:bodyPr/>
        <a:lstStyle/>
        <a:p>
          <a:endParaRPr lang="el-GR"/>
        </a:p>
      </dgm:t>
    </dgm:pt>
    <dgm:pt modelId="{68B008CE-CA56-4DB1-88FC-09C20C4AAAC4}" type="pres">
      <dgm:prSet presAssocID="{5052E1D2-25FF-4A35-BA71-15F9BE023927}" presName="hierChild2" presStyleCnt="0"/>
      <dgm:spPr/>
    </dgm:pt>
    <dgm:pt modelId="{C7037C18-1339-4A96-B818-D65CA6777838}" type="pres">
      <dgm:prSet presAssocID="{5EC6A3B5-092D-4869-9178-2E6360B8F43B}" presName="Name37" presStyleLbl="parChTrans1D2" presStyleIdx="0" presStyleCnt="3"/>
      <dgm:spPr/>
      <dgm:t>
        <a:bodyPr/>
        <a:lstStyle/>
        <a:p>
          <a:endParaRPr lang="el-GR"/>
        </a:p>
      </dgm:t>
    </dgm:pt>
    <dgm:pt modelId="{393C8DB3-62BE-4254-839B-840CB33D4F63}" type="pres">
      <dgm:prSet presAssocID="{47AA2B7D-C537-4B55-9C71-5CDE167694FF}" presName="hierRoot2" presStyleCnt="0">
        <dgm:presLayoutVars>
          <dgm:hierBranch val="init"/>
        </dgm:presLayoutVars>
      </dgm:prSet>
      <dgm:spPr/>
    </dgm:pt>
    <dgm:pt modelId="{2DE5D23F-AFDD-4148-9285-534E553C1151}" type="pres">
      <dgm:prSet presAssocID="{47AA2B7D-C537-4B55-9C71-5CDE167694FF}" presName="rootComposite" presStyleCnt="0"/>
      <dgm:spPr/>
    </dgm:pt>
    <dgm:pt modelId="{BF87E9C2-B2EA-4C37-A4F0-4ACB73D40254}" type="pres">
      <dgm:prSet presAssocID="{47AA2B7D-C537-4B55-9C71-5CDE167694FF}" presName="rootText" presStyleLbl="node2" presStyleIdx="0" presStyleCnt="3">
        <dgm:presLayoutVars>
          <dgm:chPref val="3"/>
        </dgm:presLayoutVars>
      </dgm:prSet>
      <dgm:spPr/>
      <dgm:t>
        <a:bodyPr/>
        <a:lstStyle/>
        <a:p>
          <a:endParaRPr lang="el-GR"/>
        </a:p>
      </dgm:t>
    </dgm:pt>
    <dgm:pt modelId="{1FFE4C59-F14A-41CD-B897-92F039BAD9D8}" type="pres">
      <dgm:prSet presAssocID="{47AA2B7D-C537-4B55-9C71-5CDE167694FF}" presName="rootConnector" presStyleLbl="node2" presStyleIdx="0" presStyleCnt="3"/>
      <dgm:spPr/>
      <dgm:t>
        <a:bodyPr/>
        <a:lstStyle/>
        <a:p>
          <a:endParaRPr lang="el-GR"/>
        </a:p>
      </dgm:t>
    </dgm:pt>
    <dgm:pt modelId="{C0629F62-0DF2-4402-88FC-2C99FF8C1090}" type="pres">
      <dgm:prSet presAssocID="{47AA2B7D-C537-4B55-9C71-5CDE167694FF}" presName="hierChild4" presStyleCnt="0"/>
      <dgm:spPr/>
    </dgm:pt>
    <dgm:pt modelId="{ADEE092C-9678-421E-BD8E-1E8FB6D83698}" type="pres">
      <dgm:prSet presAssocID="{47AA2B7D-C537-4B55-9C71-5CDE167694FF}" presName="hierChild5" presStyleCnt="0"/>
      <dgm:spPr/>
    </dgm:pt>
    <dgm:pt modelId="{4983362D-928F-47AC-A43F-D4E265490E2C}" type="pres">
      <dgm:prSet presAssocID="{D86FA2E7-56A1-4FEB-A19A-8DA6CE9FFD97}" presName="Name37" presStyleLbl="parChTrans1D2" presStyleIdx="1" presStyleCnt="3"/>
      <dgm:spPr/>
      <dgm:t>
        <a:bodyPr/>
        <a:lstStyle/>
        <a:p>
          <a:endParaRPr lang="el-GR"/>
        </a:p>
      </dgm:t>
    </dgm:pt>
    <dgm:pt modelId="{4D3C774C-6118-4BAE-B89E-E9A93ABE02FF}" type="pres">
      <dgm:prSet presAssocID="{56C556EC-C02C-4183-83BD-28AD92A82D9D}" presName="hierRoot2" presStyleCnt="0">
        <dgm:presLayoutVars>
          <dgm:hierBranch val="init"/>
        </dgm:presLayoutVars>
      </dgm:prSet>
      <dgm:spPr/>
    </dgm:pt>
    <dgm:pt modelId="{6D384E08-4C82-4800-852E-EB62C3EE0FAF}" type="pres">
      <dgm:prSet presAssocID="{56C556EC-C02C-4183-83BD-28AD92A82D9D}" presName="rootComposite" presStyleCnt="0"/>
      <dgm:spPr/>
    </dgm:pt>
    <dgm:pt modelId="{84AD6338-32E7-4A4E-98A6-D19D1C095972}" type="pres">
      <dgm:prSet presAssocID="{56C556EC-C02C-4183-83BD-28AD92A82D9D}" presName="rootText" presStyleLbl="node2" presStyleIdx="1" presStyleCnt="3">
        <dgm:presLayoutVars>
          <dgm:chPref val="3"/>
        </dgm:presLayoutVars>
      </dgm:prSet>
      <dgm:spPr/>
      <dgm:t>
        <a:bodyPr/>
        <a:lstStyle/>
        <a:p>
          <a:endParaRPr lang="el-GR"/>
        </a:p>
      </dgm:t>
    </dgm:pt>
    <dgm:pt modelId="{C6FE8005-92EE-46CE-877C-452586A3B76E}" type="pres">
      <dgm:prSet presAssocID="{56C556EC-C02C-4183-83BD-28AD92A82D9D}" presName="rootConnector" presStyleLbl="node2" presStyleIdx="1" presStyleCnt="3"/>
      <dgm:spPr/>
      <dgm:t>
        <a:bodyPr/>
        <a:lstStyle/>
        <a:p>
          <a:endParaRPr lang="el-GR"/>
        </a:p>
      </dgm:t>
    </dgm:pt>
    <dgm:pt modelId="{1AA07EEA-24A9-41EB-B457-3E45039D763A}" type="pres">
      <dgm:prSet presAssocID="{56C556EC-C02C-4183-83BD-28AD92A82D9D}" presName="hierChild4" presStyleCnt="0"/>
      <dgm:spPr/>
    </dgm:pt>
    <dgm:pt modelId="{345B9F78-F08B-4755-BEB2-EF1C5269F684}" type="pres">
      <dgm:prSet presAssocID="{56C556EC-C02C-4183-83BD-28AD92A82D9D}" presName="hierChild5" presStyleCnt="0"/>
      <dgm:spPr/>
    </dgm:pt>
    <dgm:pt modelId="{81DE9B42-D303-4A17-BE46-F30A0896BC89}" type="pres">
      <dgm:prSet presAssocID="{AEB23F05-F256-450C-A773-48606C168889}" presName="Name37" presStyleLbl="parChTrans1D2" presStyleIdx="2" presStyleCnt="3"/>
      <dgm:spPr/>
      <dgm:t>
        <a:bodyPr/>
        <a:lstStyle/>
        <a:p>
          <a:endParaRPr lang="el-GR"/>
        </a:p>
      </dgm:t>
    </dgm:pt>
    <dgm:pt modelId="{713AAC03-BA15-48D4-AF81-4D9F87AA320C}" type="pres">
      <dgm:prSet presAssocID="{0A9345A1-E72E-4B5B-9115-A4EECF609C5E}" presName="hierRoot2" presStyleCnt="0">
        <dgm:presLayoutVars>
          <dgm:hierBranch val="init"/>
        </dgm:presLayoutVars>
      </dgm:prSet>
      <dgm:spPr/>
    </dgm:pt>
    <dgm:pt modelId="{4EAAAD00-3452-41E3-9865-BFED48AF86B3}" type="pres">
      <dgm:prSet presAssocID="{0A9345A1-E72E-4B5B-9115-A4EECF609C5E}" presName="rootComposite" presStyleCnt="0"/>
      <dgm:spPr/>
    </dgm:pt>
    <dgm:pt modelId="{DCBB9B5F-4D29-463A-A8B7-FF0CE7842A22}" type="pres">
      <dgm:prSet presAssocID="{0A9345A1-E72E-4B5B-9115-A4EECF609C5E}" presName="rootText" presStyleLbl="node2" presStyleIdx="2" presStyleCnt="3">
        <dgm:presLayoutVars>
          <dgm:chPref val="3"/>
        </dgm:presLayoutVars>
      </dgm:prSet>
      <dgm:spPr/>
      <dgm:t>
        <a:bodyPr/>
        <a:lstStyle/>
        <a:p>
          <a:endParaRPr lang="el-GR"/>
        </a:p>
      </dgm:t>
    </dgm:pt>
    <dgm:pt modelId="{67DCE225-658A-49F4-BFEE-B12676E25A97}" type="pres">
      <dgm:prSet presAssocID="{0A9345A1-E72E-4B5B-9115-A4EECF609C5E}" presName="rootConnector" presStyleLbl="node2" presStyleIdx="2" presStyleCnt="3"/>
      <dgm:spPr/>
      <dgm:t>
        <a:bodyPr/>
        <a:lstStyle/>
        <a:p>
          <a:endParaRPr lang="el-GR"/>
        </a:p>
      </dgm:t>
    </dgm:pt>
    <dgm:pt modelId="{9C419FF0-D2A5-42C1-B7F0-D76FD501ECBB}" type="pres">
      <dgm:prSet presAssocID="{0A9345A1-E72E-4B5B-9115-A4EECF609C5E}" presName="hierChild4" presStyleCnt="0"/>
      <dgm:spPr/>
    </dgm:pt>
    <dgm:pt modelId="{1E4D050F-596A-491F-BFC0-C598E4EA4D97}" type="pres">
      <dgm:prSet presAssocID="{0A9345A1-E72E-4B5B-9115-A4EECF609C5E}" presName="hierChild5" presStyleCnt="0"/>
      <dgm:spPr/>
    </dgm:pt>
    <dgm:pt modelId="{BAF5A826-85C3-42E0-9CB0-EC0646AF680A}" type="pres">
      <dgm:prSet presAssocID="{5052E1D2-25FF-4A35-BA71-15F9BE023927}" presName="hierChild3" presStyleCnt="0"/>
      <dgm:spPr/>
    </dgm:pt>
  </dgm:ptLst>
  <dgm:cxnLst>
    <dgm:cxn modelId="{561C4C6D-415D-4049-B0CC-70A06D649EA2}" srcId="{5052E1D2-25FF-4A35-BA71-15F9BE023927}" destId="{47AA2B7D-C537-4B55-9C71-5CDE167694FF}" srcOrd="0" destOrd="0" parTransId="{5EC6A3B5-092D-4869-9178-2E6360B8F43B}" sibTransId="{64710209-11C5-43DE-A232-0957C33DE747}"/>
    <dgm:cxn modelId="{AE4F32E8-5989-4631-B160-A55667F7C709}" type="presOf" srcId="{AEB23F05-F256-450C-A773-48606C168889}" destId="{81DE9B42-D303-4A17-BE46-F30A0896BC89}" srcOrd="0" destOrd="0" presId="urn:microsoft.com/office/officeart/2005/8/layout/orgChart1"/>
    <dgm:cxn modelId="{DF14E062-2368-4FA0-A8DC-49B37B679CE3}" srcId="{C7009034-E514-406A-9E4F-0F654FA4E403}" destId="{5052E1D2-25FF-4A35-BA71-15F9BE023927}" srcOrd="0" destOrd="0" parTransId="{64B838F3-A5A9-414D-B0E3-FAEDEBC5033A}" sibTransId="{8E06C638-584F-4598-9866-65BC0474FB91}"/>
    <dgm:cxn modelId="{3427FE95-9AAF-40CA-A029-E31A44B4063C}" type="presOf" srcId="{47AA2B7D-C537-4B55-9C71-5CDE167694FF}" destId="{1FFE4C59-F14A-41CD-B897-92F039BAD9D8}" srcOrd="1" destOrd="0" presId="urn:microsoft.com/office/officeart/2005/8/layout/orgChart1"/>
    <dgm:cxn modelId="{DE9E2649-FD05-486F-83E6-6FEDE50B25DA}" type="presOf" srcId="{47AA2B7D-C537-4B55-9C71-5CDE167694FF}" destId="{BF87E9C2-B2EA-4C37-A4F0-4ACB73D40254}" srcOrd="0" destOrd="0" presId="urn:microsoft.com/office/officeart/2005/8/layout/orgChart1"/>
    <dgm:cxn modelId="{01AB3BF5-75D6-4D92-A793-8C278CF7307E}" type="presOf" srcId="{56C556EC-C02C-4183-83BD-28AD92A82D9D}" destId="{C6FE8005-92EE-46CE-877C-452586A3B76E}" srcOrd="1" destOrd="0" presId="urn:microsoft.com/office/officeart/2005/8/layout/orgChart1"/>
    <dgm:cxn modelId="{1EFBA81E-14ED-4F80-83F5-4670CFBF9565}" srcId="{5052E1D2-25FF-4A35-BA71-15F9BE023927}" destId="{0A9345A1-E72E-4B5B-9115-A4EECF609C5E}" srcOrd="2" destOrd="0" parTransId="{AEB23F05-F256-450C-A773-48606C168889}" sibTransId="{02853DE3-5E3C-4079-A325-19AB54A33342}"/>
    <dgm:cxn modelId="{B8C9426B-B7B4-4731-8FC6-C83E620A8714}" type="presOf" srcId="{0A9345A1-E72E-4B5B-9115-A4EECF609C5E}" destId="{67DCE225-658A-49F4-BFEE-B12676E25A97}" srcOrd="1" destOrd="0" presId="urn:microsoft.com/office/officeart/2005/8/layout/orgChart1"/>
    <dgm:cxn modelId="{F346B203-FBAD-48D5-B901-1B4D4A0A22E9}" type="presOf" srcId="{0A9345A1-E72E-4B5B-9115-A4EECF609C5E}" destId="{DCBB9B5F-4D29-463A-A8B7-FF0CE7842A22}" srcOrd="0" destOrd="0" presId="urn:microsoft.com/office/officeart/2005/8/layout/orgChart1"/>
    <dgm:cxn modelId="{D83D58D9-4AEA-4C92-A6FA-CE089CDE110E}" type="presOf" srcId="{C7009034-E514-406A-9E4F-0F654FA4E403}" destId="{6F731C2B-155F-4E00-A5B8-ACEC9003AF99}" srcOrd="0" destOrd="0" presId="urn:microsoft.com/office/officeart/2005/8/layout/orgChart1"/>
    <dgm:cxn modelId="{B9E5DE09-15BB-40BA-886F-D8C03ED3BB40}" type="presOf" srcId="{5052E1D2-25FF-4A35-BA71-15F9BE023927}" destId="{26ED7C15-FFC7-4E1A-9653-D60626BA7EBF}" srcOrd="0" destOrd="0" presId="urn:microsoft.com/office/officeart/2005/8/layout/orgChart1"/>
    <dgm:cxn modelId="{1395F298-68EA-477D-97A9-0D2B15E1BF42}" type="presOf" srcId="{56C556EC-C02C-4183-83BD-28AD92A82D9D}" destId="{84AD6338-32E7-4A4E-98A6-D19D1C095972}" srcOrd="0" destOrd="0" presId="urn:microsoft.com/office/officeart/2005/8/layout/orgChart1"/>
    <dgm:cxn modelId="{07D18DBD-4839-4D87-AB8A-6FCFAFCCE08C}" type="presOf" srcId="{D86FA2E7-56A1-4FEB-A19A-8DA6CE9FFD97}" destId="{4983362D-928F-47AC-A43F-D4E265490E2C}" srcOrd="0" destOrd="0" presId="urn:microsoft.com/office/officeart/2005/8/layout/orgChart1"/>
    <dgm:cxn modelId="{F9D8405E-C0F9-41EA-AF3A-69E95DB02C80}" srcId="{5052E1D2-25FF-4A35-BA71-15F9BE023927}" destId="{56C556EC-C02C-4183-83BD-28AD92A82D9D}" srcOrd="1" destOrd="0" parTransId="{D86FA2E7-56A1-4FEB-A19A-8DA6CE9FFD97}" sibTransId="{D91E2D1D-F78F-4438-BF7E-82F6BFAEB781}"/>
    <dgm:cxn modelId="{3F3BD8D9-7BB5-47D2-818B-C8412A87DC22}" type="presOf" srcId="{5EC6A3B5-092D-4869-9178-2E6360B8F43B}" destId="{C7037C18-1339-4A96-B818-D65CA6777838}" srcOrd="0" destOrd="0" presId="urn:microsoft.com/office/officeart/2005/8/layout/orgChart1"/>
    <dgm:cxn modelId="{33D23FA3-EF53-4941-8FD1-02CA5D669334}" type="presOf" srcId="{5052E1D2-25FF-4A35-BA71-15F9BE023927}" destId="{DFB89BA9-425B-4403-A9C9-F301E062177E}" srcOrd="1" destOrd="0" presId="urn:microsoft.com/office/officeart/2005/8/layout/orgChart1"/>
    <dgm:cxn modelId="{B639BD6E-7C0D-476C-9FAC-5D4724BAE32E}" type="presParOf" srcId="{6F731C2B-155F-4E00-A5B8-ACEC9003AF99}" destId="{79599FE1-ECB4-4BE8-820E-5EA550AB6F86}" srcOrd="0" destOrd="0" presId="urn:microsoft.com/office/officeart/2005/8/layout/orgChart1"/>
    <dgm:cxn modelId="{3F4A4A62-5A27-4945-82B4-7B94E6A0F0FB}" type="presParOf" srcId="{79599FE1-ECB4-4BE8-820E-5EA550AB6F86}" destId="{9FDD71E8-92E5-4968-879F-BB5C0D3B771E}" srcOrd="0" destOrd="0" presId="urn:microsoft.com/office/officeart/2005/8/layout/orgChart1"/>
    <dgm:cxn modelId="{AAC47C6C-34A2-4079-BE92-A02AEBDA02B9}" type="presParOf" srcId="{9FDD71E8-92E5-4968-879F-BB5C0D3B771E}" destId="{26ED7C15-FFC7-4E1A-9653-D60626BA7EBF}" srcOrd="0" destOrd="0" presId="urn:microsoft.com/office/officeart/2005/8/layout/orgChart1"/>
    <dgm:cxn modelId="{8CEEA7CE-4F0C-45B1-8782-A3890B624B50}" type="presParOf" srcId="{9FDD71E8-92E5-4968-879F-BB5C0D3B771E}" destId="{DFB89BA9-425B-4403-A9C9-F301E062177E}" srcOrd="1" destOrd="0" presId="urn:microsoft.com/office/officeart/2005/8/layout/orgChart1"/>
    <dgm:cxn modelId="{04B20424-BFDF-4EE6-8A32-DA57539FEC52}" type="presParOf" srcId="{79599FE1-ECB4-4BE8-820E-5EA550AB6F86}" destId="{68B008CE-CA56-4DB1-88FC-09C20C4AAAC4}" srcOrd="1" destOrd="0" presId="urn:microsoft.com/office/officeart/2005/8/layout/orgChart1"/>
    <dgm:cxn modelId="{14849D91-7E7C-4BC5-B0C9-929CA99A31A1}" type="presParOf" srcId="{68B008CE-CA56-4DB1-88FC-09C20C4AAAC4}" destId="{C7037C18-1339-4A96-B818-D65CA6777838}" srcOrd="0" destOrd="0" presId="urn:microsoft.com/office/officeart/2005/8/layout/orgChart1"/>
    <dgm:cxn modelId="{B7DA87B9-62E3-4691-B226-21C607C2950D}" type="presParOf" srcId="{68B008CE-CA56-4DB1-88FC-09C20C4AAAC4}" destId="{393C8DB3-62BE-4254-839B-840CB33D4F63}" srcOrd="1" destOrd="0" presId="urn:microsoft.com/office/officeart/2005/8/layout/orgChart1"/>
    <dgm:cxn modelId="{6ED93E46-5530-460E-BB3C-0E7C96BB1E96}" type="presParOf" srcId="{393C8DB3-62BE-4254-839B-840CB33D4F63}" destId="{2DE5D23F-AFDD-4148-9285-534E553C1151}" srcOrd="0" destOrd="0" presId="urn:microsoft.com/office/officeart/2005/8/layout/orgChart1"/>
    <dgm:cxn modelId="{50BC24FD-74CB-4192-88DE-25F67FB701F4}" type="presParOf" srcId="{2DE5D23F-AFDD-4148-9285-534E553C1151}" destId="{BF87E9C2-B2EA-4C37-A4F0-4ACB73D40254}" srcOrd="0" destOrd="0" presId="urn:microsoft.com/office/officeart/2005/8/layout/orgChart1"/>
    <dgm:cxn modelId="{8C816070-C5C6-4043-8C76-1B88E868E83F}" type="presParOf" srcId="{2DE5D23F-AFDD-4148-9285-534E553C1151}" destId="{1FFE4C59-F14A-41CD-B897-92F039BAD9D8}" srcOrd="1" destOrd="0" presId="urn:microsoft.com/office/officeart/2005/8/layout/orgChart1"/>
    <dgm:cxn modelId="{535963BF-2FC7-40FC-B097-E3E296E55731}" type="presParOf" srcId="{393C8DB3-62BE-4254-839B-840CB33D4F63}" destId="{C0629F62-0DF2-4402-88FC-2C99FF8C1090}" srcOrd="1" destOrd="0" presId="urn:microsoft.com/office/officeart/2005/8/layout/orgChart1"/>
    <dgm:cxn modelId="{DBF60F2C-D609-46B7-BDAB-8B24CF99D4A3}" type="presParOf" srcId="{393C8DB3-62BE-4254-839B-840CB33D4F63}" destId="{ADEE092C-9678-421E-BD8E-1E8FB6D83698}" srcOrd="2" destOrd="0" presId="urn:microsoft.com/office/officeart/2005/8/layout/orgChart1"/>
    <dgm:cxn modelId="{4CDC173A-A4AC-441D-84FB-9D383084B547}" type="presParOf" srcId="{68B008CE-CA56-4DB1-88FC-09C20C4AAAC4}" destId="{4983362D-928F-47AC-A43F-D4E265490E2C}" srcOrd="2" destOrd="0" presId="urn:microsoft.com/office/officeart/2005/8/layout/orgChart1"/>
    <dgm:cxn modelId="{ABC99F2D-8963-4FC1-A7EF-14275F34A3D6}" type="presParOf" srcId="{68B008CE-CA56-4DB1-88FC-09C20C4AAAC4}" destId="{4D3C774C-6118-4BAE-B89E-E9A93ABE02FF}" srcOrd="3" destOrd="0" presId="urn:microsoft.com/office/officeart/2005/8/layout/orgChart1"/>
    <dgm:cxn modelId="{D3C7A4CB-3F1A-4F29-B8EC-5AE27B425284}" type="presParOf" srcId="{4D3C774C-6118-4BAE-B89E-E9A93ABE02FF}" destId="{6D384E08-4C82-4800-852E-EB62C3EE0FAF}" srcOrd="0" destOrd="0" presId="urn:microsoft.com/office/officeart/2005/8/layout/orgChart1"/>
    <dgm:cxn modelId="{459DD4D9-6995-49B2-B829-3F206FF26DFB}" type="presParOf" srcId="{6D384E08-4C82-4800-852E-EB62C3EE0FAF}" destId="{84AD6338-32E7-4A4E-98A6-D19D1C095972}" srcOrd="0" destOrd="0" presId="urn:microsoft.com/office/officeart/2005/8/layout/orgChart1"/>
    <dgm:cxn modelId="{52421A92-ABB8-4582-93CC-B82168FB939D}" type="presParOf" srcId="{6D384E08-4C82-4800-852E-EB62C3EE0FAF}" destId="{C6FE8005-92EE-46CE-877C-452586A3B76E}" srcOrd="1" destOrd="0" presId="urn:microsoft.com/office/officeart/2005/8/layout/orgChart1"/>
    <dgm:cxn modelId="{3653942F-159A-4DAC-AF97-28431A601E70}" type="presParOf" srcId="{4D3C774C-6118-4BAE-B89E-E9A93ABE02FF}" destId="{1AA07EEA-24A9-41EB-B457-3E45039D763A}" srcOrd="1" destOrd="0" presId="urn:microsoft.com/office/officeart/2005/8/layout/orgChart1"/>
    <dgm:cxn modelId="{4EF04173-21CC-46D5-8705-571FF5347A63}" type="presParOf" srcId="{4D3C774C-6118-4BAE-B89E-E9A93ABE02FF}" destId="{345B9F78-F08B-4755-BEB2-EF1C5269F684}" srcOrd="2" destOrd="0" presId="urn:microsoft.com/office/officeart/2005/8/layout/orgChart1"/>
    <dgm:cxn modelId="{D2DC2A6C-7B54-45D3-98BE-AC2B0833AD6D}" type="presParOf" srcId="{68B008CE-CA56-4DB1-88FC-09C20C4AAAC4}" destId="{81DE9B42-D303-4A17-BE46-F30A0896BC89}" srcOrd="4" destOrd="0" presId="urn:microsoft.com/office/officeart/2005/8/layout/orgChart1"/>
    <dgm:cxn modelId="{112A35AC-DC61-452E-81C2-A2AE4D099E26}" type="presParOf" srcId="{68B008CE-CA56-4DB1-88FC-09C20C4AAAC4}" destId="{713AAC03-BA15-48D4-AF81-4D9F87AA320C}" srcOrd="5" destOrd="0" presId="urn:microsoft.com/office/officeart/2005/8/layout/orgChart1"/>
    <dgm:cxn modelId="{F7DE2783-44F8-437C-BAF4-3EE50C755F3D}" type="presParOf" srcId="{713AAC03-BA15-48D4-AF81-4D9F87AA320C}" destId="{4EAAAD00-3452-41E3-9865-BFED48AF86B3}" srcOrd="0" destOrd="0" presId="urn:microsoft.com/office/officeart/2005/8/layout/orgChart1"/>
    <dgm:cxn modelId="{36C6E375-E5AB-4C5E-A418-A4889617B177}" type="presParOf" srcId="{4EAAAD00-3452-41E3-9865-BFED48AF86B3}" destId="{DCBB9B5F-4D29-463A-A8B7-FF0CE7842A22}" srcOrd="0" destOrd="0" presId="urn:microsoft.com/office/officeart/2005/8/layout/orgChart1"/>
    <dgm:cxn modelId="{E381A4B0-F129-4263-83AC-B1D0E3626D1C}" type="presParOf" srcId="{4EAAAD00-3452-41E3-9865-BFED48AF86B3}" destId="{67DCE225-658A-49F4-BFEE-B12676E25A97}" srcOrd="1" destOrd="0" presId="urn:microsoft.com/office/officeart/2005/8/layout/orgChart1"/>
    <dgm:cxn modelId="{3BDC135A-76CA-46D7-BB01-57BDDD2A4C62}" type="presParOf" srcId="{713AAC03-BA15-48D4-AF81-4D9F87AA320C}" destId="{9C419FF0-D2A5-42C1-B7F0-D76FD501ECBB}" srcOrd="1" destOrd="0" presId="urn:microsoft.com/office/officeart/2005/8/layout/orgChart1"/>
    <dgm:cxn modelId="{9CDB09A2-04E6-4288-BC89-1611D89D2033}" type="presParOf" srcId="{713AAC03-BA15-48D4-AF81-4D9F87AA320C}" destId="{1E4D050F-596A-491F-BFC0-C598E4EA4D97}" srcOrd="2" destOrd="0" presId="urn:microsoft.com/office/officeart/2005/8/layout/orgChart1"/>
    <dgm:cxn modelId="{3310F1C6-E87B-4144-B547-AD2897ACC9CF}" type="presParOf" srcId="{79599FE1-ECB4-4BE8-820E-5EA550AB6F86}" destId="{BAF5A826-85C3-42E0-9CB0-EC0646AF680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E9B42-D303-4A17-BE46-F30A0896BC89}">
      <dsp:nvSpPr>
        <dsp:cNvPr id="0" name=""/>
        <dsp:cNvSpPr/>
      </dsp:nvSpPr>
      <dsp:spPr>
        <a:xfrm>
          <a:off x="4104456" y="2384185"/>
          <a:ext cx="2903932" cy="503988"/>
        </a:xfrm>
        <a:custGeom>
          <a:avLst/>
          <a:gdLst/>
          <a:ahLst/>
          <a:cxnLst/>
          <a:rect l="0" t="0" r="0" b="0"/>
          <a:pathLst>
            <a:path>
              <a:moveTo>
                <a:pt x="0" y="0"/>
              </a:moveTo>
              <a:lnTo>
                <a:pt x="0" y="251994"/>
              </a:lnTo>
              <a:lnTo>
                <a:pt x="2903932" y="251994"/>
              </a:lnTo>
              <a:lnTo>
                <a:pt x="2903932" y="5039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83362D-928F-47AC-A43F-D4E265490E2C}">
      <dsp:nvSpPr>
        <dsp:cNvPr id="0" name=""/>
        <dsp:cNvSpPr/>
      </dsp:nvSpPr>
      <dsp:spPr>
        <a:xfrm>
          <a:off x="4058736" y="2384185"/>
          <a:ext cx="91440" cy="503988"/>
        </a:xfrm>
        <a:custGeom>
          <a:avLst/>
          <a:gdLst/>
          <a:ahLst/>
          <a:cxnLst/>
          <a:rect l="0" t="0" r="0" b="0"/>
          <a:pathLst>
            <a:path>
              <a:moveTo>
                <a:pt x="45720" y="0"/>
              </a:moveTo>
              <a:lnTo>
                <a:pt x="45720" y="5039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037C18-1339-4A96-B818-D65CA6777838}">
      <dsp:nvSpPr>
        <dsp:cNvPr id="0" name=""/>
        <dsp:cNvSpPr/>
      </dsp:nvSpPr>
      <dsp:spPr>
        <a:xfrm>
          <a:off x="1200523" y="2384185"/>
          <a:ext cx="2903932" cy="503988"/>
        </a:xfrm>
        <a:custGeom>
          <a:avLst/>
          <a:gdLst/>
          <a:ahLst/>
          <a:cxnLst/>
          <a:rect l="0" t="0" r="0" b="0"/>
          <a:pathLst>
            <a:path>
              <a:moveTo>
                <a:pt x="2903932" y="0"/>
              </a:moveTo>
              <a:lnTo>
                <a:pt x="2903932" y="251994"/>
              </a:lnTo>
              <a:lnTo>
                <a:pt x="0" y="251994"/>
              </a:lnTo>
              <a:lnTo>
                <a:pt x="0" y="5039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ED7C15-FFC7-4E1A-9653-D60626BA7EBF}">
      <dsp:nvSpPr>
        <dsp:cNvPr id="0" name=""/>
        <dsp:cNvSpPr/>
      </dsp:nvSpPr>
      <dsp:spPr>
        <a:xfrm>
          <a:off x="2904483" y="1184213"/>
          <a:ext cx="2399944" cy="1199972"/>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l-GR" sz="3400" kern="1200" dirty="0" smtClean="0"/>
            <a:t>ΕΠΙΡΡΗΜΑΤΑ</a:t>
          </a:r>
          <a:endParaRPr lang="el-GR" sz="3400" kern="1200" dirty="0"/>
        </a:p>
      </dsp:txBody>
      <dsp:txXfrm>
        <a:off x="2904483" y="1184213"/>
        <a:ext cx="2399944" cy="1199972"/>
      </dsp:txXfrm>
    </dsp:sp>
    <dsp:sp modelId="{BF87E9C2-B2EA-4C37-A4F0-4ACB73D40254}">
      <dsp:nvSpPr>
        <dsp:cNvPr id="0" name=""/>
        <dsp:cNvSpPr/>
      </dsp:nvSpPr>
      <dsp:spPr>
        <a:xfrm>
          <a:off x="551" y="2888174"/>
          <a:ext cx="2399944" cy="1199972"/>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l-GR" sz="3400" kern="1200" dirty="0" smtClean="0">
              <a:solidFill>
                <a:srgbClr val="FF0000"/>
              </a:solidFill>
            </a:rPr>
            <a:t>Χρονικά</a:t>
          </a:r>
        </a:p>
        <a:p>
          <a:pPr lvl="0" algn="ctr" defTabSz="1511300">
            <a:lnSpc>
              <a:spcPct val="90000"/>
            </a:lnSpc>
            <a:spcBef>
              <a:spcPct val="0"/>
            </a:spcBef>
            <a:spcAft>
              <a:spcPct val="35000"/>
            </a:spcAft>
          </a:pPr>
          <a:r>
            <a:rPr lang="el-GR" sz="3400" kern="1200" dirty="0" smtClean="0">
              <a:solidFill>
                <a:srgbClr val="7030A0"/>
              </a:solidFill>
            </a:rPr>
            <a:t>Πότε;</a:t>
          </a:r>
          <a:endParaRPr lang="el-GR" sz="3400" kern="1200" dirty="0">
            <a:solidFill>
              <a:srgbClr val="7030A0"/>
            </a:solidFill>
          </a:endParaRPr>
        </a:p>
      </dsp:txBody>
      <dsp:txXfrm>
        <a:off x="551" y="2888174"/>
        <a:ext cx="2399944" cy="1199972"/>
      </dsp:txXfrm>
    </dsp:sp>
    <dsp:sp modelId="{84AD6338-32E7-4A4E-98A6-D19D1C095972}">
      <dsp:nvSpPr>
        <dsp:cNvPr id="0" name=""/>
        <dsp:cNvSpPr/>
      </dsp:nvSpPr>
      <dsp:spPr>
        <a:xfrm>
          <a:off x="2904483" y="2888174"/>
          <a:ext cx="2399944" cy="1199972"/>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l-GR" sz="3400" kern="1200" dirty="0" smtClean="0">
              <a:solidFill>
                <a:srgbClr val="FF0000"/>
              </a:solidFill>
            </a:rPr>
            <a:t>Τοπικά</a:t>
          </a:r>
        </a:p>
        <a:p>
          <a:pPr lvl="0" algn="ctr" defTabSz="1511300">
            <a:lnSpc>
              <a:spcPct val="90000"/>
            </a:lnSpc>
            <a:spcBef>
              <a:spcPct val="0"/>
            </a:spcBef>
            <a:spcAft>
              <a:spcPct val="35000"/>
            </a:spcAft>
          </a:pPr>
          <a:r>
            <a:rPr lang="el-GR" sz="3400" kern="1200" dirty="0" smtClean="0">
              <a:solidFill>
                <a:srgbClr val="7030A0"/>
              </a:solidFill>
            </a:rPr>
            <a:t>Πού;</a:t>
          </a:r>
          <a:endParaRPr lang="el-GR" sz="3400" kern="1200" dirty="0">
            <a:solidFill>
              <a:srgbClr val="7030A0"/>
            </a:solidFill>
          </a:endParaRPr>
        </a:p>
      </dsp:txBody>
      <dsp:txXfrm>
        <a:off x="2904483" y="2888174"/>
        <a:ext cx="2399944" cy="1199972"/>
      </dsp:txXfrm>
    </dsp:sp>
    <dsp:sp modelId="{DCBB9B5F-4D29-463A-A8B7-FF0CE7842A22}">
      <dsp:nvSpPr>
        <dsp:cNvPr id="0" name=""/>
        <dsp:cNvSpPr/>
      </dsp:nvSpPr>
      <dsp:spPr>
        <a:xfrm>
          <a:off x="5808416" y="2888174"/>
          <a:ext cx="2399944" cy="1199972"/>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l-GR" sz="3400" kern="1200" dirty="0" smtClean="0">
              <a:solidFill>
                <a:srgbClr val="FF0000"/>
              </a:solidFill>
            </a:rPr>
            <a:t>Τροπικά</a:t>
          </a:r>
        </a:p>
        <a:p>
          <a:pPr lvl="0" algn="ctr" defTabSz="1511300">
            <a:lnSpc>
              <a:spcPct val="90000"/>
            </a:lnSpc>
            <a:spcBef>
              <a:spcPct val="0"/>
            </a:spcBef>
            <a:spcAft>
              <a:spcPct val="35000"/>
            </a:spcAft>
          </a:pPr>
          <a:r>
            <a:rPr lang="el-GR" sz="3400" kern="1200" dirty="0" smtClean="0">
              <a:solidFill>
                <a:srgbClr val="7030A0"/>
              </a:solidFill>
            </a:rPr>
            <a:t>Πώς;</a:t>
          </a:r>
          <a:endParaRPr lang="el-GR" sz="3400" kern="1200" dirty="0">
            <a:solidFill>
              <a:srgbClr val="7030A0"/>
            </a:solidFill>
          </a:endParaRPr>
        </a:p>
      </dsp:txBody>
      <dsp:txXfrm>
        <a:off x="5808416" y="2888174"/>
        <a:ext cx="2399944" cy="119997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A7D0D2F2-7265-437B-8E22-87F0FA3D38A2}" type="datetimeFigureOut">
              <a:rPr lang="el-GR" smtClean="0"/>
              <a:pPr/>
              <a:t>13/5/2020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86DF206-1DA6-4A49-9324-35EC31770AB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7D0D2F2-7265-437B-8E22-87F0FA3D38A2}" type="datetimeFigureOut">
              <a:rPr lang="el-GR" smtClean="0"/>
              <a:pPr/>
              <a:t>13/5/2020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86DF206-1DA6-4A49-9324-35EC31770AB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7D0D2F2-7265-437B-8E22-87F0FA3D38A2}" type="datetimeFigureOut">
              <a:rPr lang="el-GR" smtClean="0"/>
              <a:pPr/>
              <a:t>13/5/2020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86DF206-1DA6-4A49-9324-35EC31770AB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7D0D2F2-7265-437B-8E22-87F0FA3D38A2}" type="datetimeFigureOut">
              <a:rPr lang="el-GR" smtClean="0"/>
              <a:pPr/>
              <a:t>13/5/2020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86DF206-1DA6-4A49-9324-35EC31770AB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D0D2F2-7265-437B-8E22-87F0FA3D38A2}" type="datetimeFigureOut">
              <a:rPr lang="el-GR" smtClean="0"/>
              <a:pPr/>
              <a:t>13/5/2020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86DF206-1DA6-4A49-9324-35EC31770AB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A7D0D2F2-7265-437B-8E22-87F0FA3D38A2}" type="datetimeFigureOut">
              <a:rPr lang="el-GR" smtClean="0"/>
              <a:pPr/>
              <a:t>13/5/2020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86DF206-1DA6-4A49-9324-35EC31770AB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A7D0D2F2-7265-437B-8E22-87F0FA3D38A2}" type="datetimeFigureOut">
              <a:rPr lang="el-GR" smtClean="0"/>
              <a:pPr/>
              <a:t>13/5/2020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86DF206-1DA6-4A49-9324-35EC31770AB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A7D0D2F2-7265-437B-8E22-87F0FA3D38A2}" type="datetimeFigureOut">
              <a:rPr lang="el-GR" smtClean="0"/>
              <a:pPr/>
              <a:t>13/5/2020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86DF206-1DA6-4A49-9324-35EC31770AB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D0D2F2-7265-437B-8E22-87F0FA3D38A2}" type="datetimeFigureOut">
              <a:rPr lang="el-GR" smtClean="0"/>
              <a:pPr/>
              <a:t>13/5/2020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86DF206-1DA6-4A49-9324-35EC31770AB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D0D2F2-7265-437B-8E22-87F0FA3D38A2}" type="datetimeFigureOut">
              <a:rPr lang="el-GR" smtClean="0"/>
              <a:pPr/>
              <a:t>13/5/2020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86DF206-1DA6-4A49-9324-35EC31770AB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D0D2F2-7265-437B-8E22-87F0FA3D38A2}" type="datetimeFigureOut">
              <a:rPr lang="el-GR" smtClean="0"/>
              <a:pPr/>
              <a:t>13/5/2020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86DF206-1DA6-4A49-9324-35EC31770AB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0D2F2-7265-437B-8E22-87F0FA3D38A2}" type="datetimeFigureOut">
              <a:rPr lang="el-GR" smtClean="0"/>
              <a:pPr/>
              <a:t>13/5/2020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DF206-1DA6-4A49-9324-35EC31770AB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lstStyle/>
          <a:p>
            <a:r>
              <a:rPr lang="el-GR" dirty="0" smtClean="0">
                <a:solidFill>
                  <a:srgbClr val="FF0000"/>
                </a:solidFill>
              </a:rPr>
              <a:t>ΕΠΙΡΡΗΜΑΤΑ</a:t>
            </a:r>
            <a:r>
              <a:rPr lang="el-GR" dirty="0" smtClean="0"/>
              <a:t/>
            </a:r>
            <a:br>
              <a:rPr lang="el-GR" dirty="0" smtClean="0"/>
            </a:br>
            <a:r>
              <a:rPr lang="el-GR" dirty="0" smtClean="0">
                <a:solidFill>
                  <a:schemeClr val="accent1">
                    <a:lumMod val="75000"/>
                  </a:schemeClr>
                </a:solidFill>
              </a:rPr>
              <a:t>Τι είναι επιρρήματα;</a:t>
            </a:r>
            <a:endParaRPr lang="el-GR" dirty="0">
              <a:solidFill>
                <a:schemeClr val="accent1">
                  <a:lumMod val="75000"/>
                </a:schemeClr>
              </a:solidFill>
            </a:endParaRPr>
          </a:p>
        </p:txBody>
      </p:sp>
      <p:sp>
        <p:nvSpPr>
          <p:cNvPr id="3" name="Subtitle 2"/>
          <p:cNvSpPr>
            <a:spLocks noGrp="1"/>
          </p:cNvSpPr>
          <p:nvPr>
            <p:ph type="subTitle" idx="1"/>
          </p:nvPr>
        </p:nvSpPr>
        <p:spPr>
          <a:xfrm>
            <a:off x="179512" y="1700808"/>
            <a:ext cx="8784976" cy="4392488"/>
          </a:xfrm>
        </p:spPr>
        <p:txBody>
          <a:bodyPr>
            <a:normAutofit fontScale="92500" lnSpcReduction="10000"/>
          </a:bodyPr>
          <a:lstStyle/>
          <a:p>
            <a:pPr lvl="0"/>
            <a:endParaRPr lang="el-GR" sz="8000" b="1" baseline="30000" dirty="0" smtClean="0"/>
          </a:p>
          <a:p>
            <a:pPr lvl="0"/>
            <a:r>
              <a:rPr lang="el-GR" sz="8000" b="1" baseline="30000" dirty="0" smtClean="0">
                <a:solidFill>
                  <a:srgbClr val="FF0000"/>
                </a:solidFill>
              </a:rPr>
              <a:t>Επιρρήματα</a:t>
            </a:r>
            <a:r>
              <a:rPr lang="el-GR" sz="8000" b="1" baseline="30000" dirty="0" smtClean="0"/>
              <a:t> </a:t>
            </a:r>
            <a:r>
              <a:rPr lang="el-GR" sz="8000" baseline="30000" dirty="0"/>
              <a:t>ονομάζονται οι άκλιτες λέξεις που </a:t>
            </a:r>
            <a:r>
              <a:rPr lang="el-GR" sz="8000" u="sng" baseline="30000" dirty="0"/>
              <a:t>συνοδεύουν</a:t>
            </a:r>
            <a:r>
              <a:rPr lang="el-GR" sz="8000" baseline="30000" dirty="0"/>
              <a:t> </a:t>
            </a:r>
            <a:r>
              <a:rPr lang="el-GR" sz="8000" u="sng" baseline="30000" dirty="0"/>
              <a:t>κυρίως </a:t>
            </a:r>
            <a:r>
              <a:rPr lang="el-GR" sz="8000" u="sng" baseline="30000" dirty="0" smtClean="0"/>
              <a:t>ρήματα</a:t>
            </a:r>
            <a:r>
              <a:rPr lang="en-US" sz="8000" u="sng" baseline="30000" dirty="0" smtClean="0"/>
              <a:t>,</a:t>
            </a:r>
            <a:r>
              <a:rPr lang="el-GR" sz="8000" u="sng" baseline="30000" dirty="0" smtClean="0"/>
              <a:t> αναφέρονται σ’ αυτά </a:t>
            </a:r>
            <a:r>
              <a:rPr lang="el-GR" sz="8000" baseline="30000" dirty="0" smtClean="0"/>
              <a:t>και </a:t>
            </a:r>
            <a:r>
              <a:rPr lang="el-GR" sz="8000" baseline="30000" dirty="0"/>
              <a:t>φανερώνουν χρόνο, τόπο, τρόπο </a:t>
            </a:r>
            <a:r>
              <a:rPr lang="el-GR" sz="8000" baseline="30000" dirty="0" smtClean="0"/>
              <a:t>κ.ά</a:t>
            </a:r>
            <a:r>
              <a:rPr lang="el-GR" sz="8000" baseline="30000" dirty="0"/>
              <a:t>.</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l-GR" b="1" baseline="30000" dirty="0" smtClean="0"/>
              <a:t/>
            </a:r>
            <a:br>
              <a:rPr lang="el-GR" b="1" baseline="30000" dirty="0" smtClean="0"/>
            </a:br>
            <a:r>
              <a:rPr lang="el-GR" b="1" baseline="30000" dirty="0" smtClean="0"/>
              <a:t>Αφού </a:t>
            </a:r>
            <a:r>
              <a:rPr lang="el-GR" b="1" baseline="30000" dirty="0"/>
              <a:t>υπογραμμίσεις τις επιρρηματικές φράσεις και τα επιρρήματα στο παρακάτω κείμενο, να τα τοποθετήσεις στον πίνακα ανάλογα με τη σημασία τους.</a:t>
            </a:r>
            <a:r>
              <a:rPr lang="el-GR" baseline="30000" dirty="0"/>
              <a:t/>
            </a:r>
            <a:br>
              <a:rPr lang="el-GR" baseline="30000" dirty="0"/>
            </a:br>
            <a:endParaRPr lang="el-GR" dirty="0"/>
          </a:p>
        </p:txBody>
      </p:sp>
      <p:sp>
        <p:nvSpPr>
          <p:cNvPr id="3" name="Content Placeholder 2"/>
          <p:cNvSpPr>
            <a:spLocks noGrp="1"/>
          </p:cNvSpPr>
          <p:nvPr>
            <p:ph idx="1"/>
          </p:nvPr>
        </p:nvSpPr>
        <p:spPr>
          <a:xfrm>
            <a:off x="179512" y="1600200"/>
            <a:ext cx="8712968" cy="4997152"/>
          </a:xfrm>
        </p:spPr>
        <p:txBody>
          <a:bodyPr>
            <a:normAutofit/>
          </a:bodyPr>
          <a:lstStyle/>
          <a:p>
            <a:pPr>
              <a:buNone/>
            </a:pPr>
            <a:r>
              <a:rPr lang="el-GR" sz="4000" baseline="30000" dirty="0" smtClean="0"/>
              <a:t>    Το </a:t>
            </a:r>
            <a:r>
              <a:rPr lang="el-GR" sz="4000" baseline="30000" dirty="0"/>
              <a:t>ξυπνητήρι είχε κτυπήσει από ώρα, αλλά ο Δημήτρης κοιμόταν ακόμα. Ξαφνικά, πετάχτηκε από το κρεβάτι και κοίταξε κατευθείαν το ρολόι. «Ποπό! Είναι κιόλας οκτώ και μισή και εγώ είμαι ακόμα εδώ!», είπε. Ντύθηκε αμέσως όπως όπως, άρπαξε βιαστικά την τσάντα του και έφυγε. Ούτε που το κατάλαβε πότε έφτασε εκεί. Τα παιδιά είχαν μπει μέσα στην τάξη. Κτύπησε διακριτικά την πόρτα. Η δασκάλα που βρισκόταν μπροστά στον πίνακα, πριν προλάβει εκείνος να μιλήσει, του είπε χαμογελαστά:</a:t>
            </a:r>
          </a:p>
          <a:p>
            <a:pPr>
              <a:buNone/>
            </a:pPr>
            <a:r>
              <a:rPr lang="el-GR" sz="4000" baseline="30000" dirty="0" smtClean="0"/>
              <a:t>     - </a:t>
            </a:r>
            <a:r>
              <a:rPr lang="el-GR" sz="4000" baseline="30000" dirty="0"/>
              <a:t>Εντάξει, Δημήτρη, μπορείς να καθίσεις. Δε χάθηκε ο κόσμος μια φορά που άργησες.</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95536" y="142240"/>
          <a:ext cx="8568952" cy="6664960"/>
        </p:xfrm>
        <a:graphic>
          <a:graphicData uri="http://schemas.openxmlformats.org/drawingml/2006/table">
            <a:tbl>
              <a:tblPr/>
              <a:tblGrid>
                <a:gridCol w="2856043"/>
                <a:gridCol w="2856043"/>
                <a:gridCol w="2856866"/>
              </a:tblGrid>
              <a:tr h="187209">
                <a:tc>
                  <a:txBody>
                    <a:bodyPr/>
                    <a:lstStyle/>
                    <a:p>
                      <a:pPr algn="ctr">
                        <a:spcAft>
                          <a:spcPts val="0"/>
                        </a:spcAft>
                      </a:pPr>
                      <a:endParaRPr lang="el-GR" sz="2800" b="1" baseline="30000" dirty="0" smtClean="0">
                        <a:latin typeface="Times New Roman"/>
                        <a:ea typeface="Times New Roman"/>
                      </a:endParaRPr>
                    </a:p>
                    <a:p>
                      <a:pPr algn="ctr">
                        <a:spcAft>
                          <a:spcPts val="0"/>
                        </a:spcAft>
                      </a:pPr>
                      <a:r>
                        <a:rPr lang="el-GR" sz="2800" b="1" baseline="30000" dirty="0" smtClean="0">
                          <a:latin typeface="Times New Roman"/>
                          <a:ea typeface="Times New Roman"/>
                        </a:rPr>
                        <a:t>Χρονικά</a:t>
                      </a: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2800" b="1" baseline="30000" dirty="0" smtClean="0">
                        <a:latin typeface="Times New Roman"/>
                        <a:ea typeface="Times New Roman"/>
                      </a:endParaRPr>
                    </a:p>
                    <a:p>
                      <a:pPr algn="ctr">
                        <a:spcAft>
                          <a:spcPts val="0"/>
                        </a:spcAft>
                      </a:pPr>
                      <a:r>
                        <a:rPr lang="el-GR" sz="2800" b="1" baseline="30000" dirty="0" smtClean="0">
                          <a:latin typeface="Times New Roman"/>
                          <a:ea typeface="Times New Roman"/>
                        </a:rPr>
                        <a:t>Τοπικά</a:t>
                      </a:r>
                      <a:endParaRPr lang="el-GR" sz="28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2800" b="1" baseline="30000" dirty="0" smtClean="0">
                        <a:latin typeface="Times New Roman"/>
                        <a:ea typeface="Times New Roman"/>
                      </a:endParaRPr>
                    </a:p>
                    <a:p>
                      <a:pPr algn="ctr">
                        <a:spcAft>
                          <a:spcPts val="0"/>
                        </a:spcAft>
                      </a:pPr>
                      <a:r>
                        <a:rPr lang="el-GR" sz="2800" b="1" baseline="30000" dirty="0" smtClean="0">
                          <a:latin typeface="Times New Roman"/>
                          <a:ea typeface="Times New Roman"/>
                        </a:rPr>
                        <a:t>Τροπικά</a:t>
                      </a:r>
                      <a:endParaRPr lang="el-GR" sz="28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418">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p>
                    <a:p>
                      <a:pPr>
                        <a:spcAft>
                          <a:spcPts val="0"/>
                        </a:spcAft>
                      </a:pPr>
                      <a:endParaRPr lang="el-GR" sz="1800" baseline="30000" dirty="0" smtClean="0">
                        <a:latin typeface="Times New Roman"/>
                        <a:ea typeface="Times New Roman"/>
                      </a:endParaRPr>
                    </a:p>
                    <a:p>
                      <a:pPr>
                        <a:spcAft>
                          <a:spcPts val="0"/>
                        </a:spcAft>
                      </a:pP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418">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p>
                    <a:p>
                      <a:pPr>
                        <a:spcAft>
                          <a:spcPts val="0"/>
                        </a:spcAft>
                      </a:pPr>
                      <a:endParaRPr lang="el-GR" sz="1800" baseline="30000" dirty="0" smtClean="0">
                        <a:latin typeface="Times New Roman"/>
                        <a:ea typeface="Times New Roman"/>
                      </a:endParaRPr>
                    </a:p>
                    <a:p>
                      <a:pPr>
                        <a:spcAft>
                          <a:spcPts val="0"/>
                        </a:spcAft>
                      </a:pP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baseline="30000" dirty="0" smtClean="0">
                          <a:latin typeface="Times New Roman"/>
                          <a:ea typeface="Times New Roman"/>
                        </a:rPr>
                        <a:t>.</a:t>
                      </a: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418">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p>
                    <a:p>
                      <a:pPr>
                        <a:spcAft>
                          <a:spcPts val="0"/>
                        </a:spcAft>
                      </a:pPr>
                      <a:endParaRPr lang="el-GR" sz="1800" baseline="30000" dirty="0" smtClean="0">
                        <a:latin typeface="Times New Roman"/>
                        <a:ea typeface="Times New Roman"/>
                      </a:endParaRPr>
                    </a:p>
                    <a:p>
                      <a:pPr>
                        <a:spcAft>
                          <a:spcPts val="0"/>
                        </a:spcAft>
                      </a:pP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418">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p>
                    <a:p>
                      <a:pPr>
                        <a:spcAft>
                          <a:spcPts val="0"/>
                        </a:spcAft>
                      </a:pPr>
                      <a:endParaRPr lang="el-GR" sz="1800" baseline="30000" dirty="0" smtClean="0">
                        <a:latin typeface="Times New Roman"/>
                        <a:ea typeface="Times New Roman"/>
                      </a:endParaRPr>
                    </a:p>
                    <a:p>
                      <a:pPr>
                        <a:spcAft>
                          <a:spcPts val="0"/>
                        </a:spcAft>
                      </a:pP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418">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p>
                    <a:p>
                      <a:pPr>
                        <a:spcAft>
                          <a:spcPts val="0"/>
                        </a:spcAft>
                      </a:pPr>
                      <a:endParaRPr lang="el-GR" sz="1800" baseline="30000" dirty="0" smtClean="0">
                        <a:latin typeface="Times New Roman"/>
                        <a:ea typeface="Times New Roman"/>
                      </a:endParaRPr>
                    </a:p>
                    <a:p>
                      <a:pPr>
                        <a:spcAft>
                          <a:spcPts val="0"/>
                        </a:spcAft>
                      </a:pP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418">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p>
                    <a:p>
                      <a:pPr>
                        <a:spcAft>
                          <a:spcPts val="0"/>
                        </a:spcAft>
                      </a:pPr>
                      <a:endParaRPr lang="el-GR" sz="1800" baseline="30000" dirty="0" smtClean="0">
                        <a:latin typeface="Times New Roman"/>
                        <a:ea typeface="Times New Roman"/>
                      </a:endParaRPr>
                    </a:p>
                    <a:p>
                      <a:pPr>
                        <a:spcAft>
                          <a:spcPts val="0"/>
                        </a:spcAft>
                      </a:pP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418">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p>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r>
                        <a:rPr lang="el-GR" sz="1800" baseline="30000" dirty="0" smtClean="0">
                          <a:latin typeface="Times New Roman"/>
                          <a:ea typeface="Times New Roman"/>
                        </a:rPr>
                        <a:t>.......................................................................</a:t>
                      </a:r>
                      <a:endParaRPr lang="el-GR" sz="13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9144000" cy="1143000"/>
          </a:xfrm>
        </p:spPr>
        <p:txBody>
          <a:bodyPr>
            <a:normAutofit/>
          </a:bodyPr>
          <a:lstStyle/>
          <a:p>
            <a:r>
              <a:rPr lang="el-GR" sz="2000" dirty="0" smtClean="0"/>
              <a:t>Στα παρακάτω </a:t>
            </a:r>
            <a:r>
              <a:rPr lang="el-GR" sz="2000" dirty="0" smtClean="0"/>
              <a:t>παραδείγματα δες τα επιρρήματα και πες τι φανερώνει το καθένα.</a:t>
            </a:r>
            <a:endParaRPr lang="el-GR" sz="2000" dirty="0"/>
          </a:p>
        </p:txBody>
      </p:sp>
      <p:sp>
        <p:nvSpPr>
          <p:cNvPr id="3" name="Content Placeholder 2"/>
          <p:cNvSpPr>
            <a:spLocks noGrp="1"/>
          </p:cNvSpPr>
          <p:nvPr>
            <p:ph idx="1"/>
          </p:nvPr>
        </p:nvSpPr>
        <p:spPr>
          <a:xfrm>
            <a:off x="0" y="692696"/>
            <a:ext cx="9324528" cy="5760640"/>
          </a:xfrm>
        </p:spPr>
        <p:txBody>
          <a:bodyPr>
            <a:normAutofit fontScale="92500" lnSpcReduction="10000"/>
          </a:bodyPr>
          <a:lstStyle/>
          <a:p>
            <a:pPr>
              <a:buNone/>
            </a:pPr>
            <a:r>
              <a:rPr lang="el-GR" dirty="0" smtClean="0"/>
              <a:t>α) Ο Μιχάλης κάθισε </a:t>
            </a:r>
            <a:r>
              <a:rPr lang="el-GR" dirty="0" smtClean="0">
                <a:solidFill>
                  <a:srgbClr val="FF0000"/>
                </a:solidFill>
              </a:rPr>
              <a:t>δίπλα</a:t>
            </a:r>
            <a:r>
              <a:rPr lang="el-GR" dirty="0" smtClean="0"/>
              <a:t> στη Μαρία.</a:t>
            </a:r>
          </a:p>
          <a:p>
            <a:pPr>
              <a:buNone/>
            </a:pPr>
            <a:r>
              <a:rPr lang="el-GR" dirty="0" smtClean="0"/>
              <a:t>β) Η Μαρία διάβασε </a:t>
            </a:r>
            <a:r>
              <a:rPr lang="el-GR" dirty="0" smtClean="0">
                <a:solidFill>
                  <a:srgbClr val="FF0000"/>
                </a:solidFill>
              </a:rPr>
              <a:t>αργά</a:t>
            </a:r>
            <a:r>
              <a:rPr lang="el-GR" dirty="0" smtClean="0"/>
              <a:t> και </a:t>
            </a:r>
            <a:r>
              <a:rPr lang="el-GR" dirty="0" smtClean="0">
                <a:solidFill>
                  <a:srgbClr val="FF0000"/>
                </a:solidFill>
              </a:rPr>
              <a:t>συλλαβιστά</a:t>
            </a:r>
            <a:r>
              <a:rPr lang="el-GR" dirty="0" smtClean="0"/>
              <a:t> την ανάγνωσή της.</a:t>
            </a:r>
          </a:p>
          <a:p>
            <a:pPr>
              <a:buNone/>
            </a:pPr>
            <a:r>
              <a:rPr lang="el-GR" dirty="0" smtClean="0"/>
              <a:t>γ) Ο Νίκος έρχεται </a:t>
            </a:r>
            <a:r>
              <a:rPr lang="el-GR" dirty="0" smtClean="0">
                <a:solidFill>
                  <a:srgbClr val="FF0000"/>
                </a:solidFill>
              </a:rPr>
              <a:t>συχνά</a:t>
            </a:r>
            <a:r>
              <a:rPr lang="el-GR" dirty="0" smtClean="0"/>
              <a:t> αδιάβαστος στην τάξη, ενώ εγώ έρχομαι </a:t>
            </a:r>
            <a:r>
              <a:rPr lang="el-GR" dirty="0" smtClean="0">
                <a:solidFill>
                  <a:srgbClr val="FF0000"/>
                </a:solidFill>
              </a:rPr>
              <a:t>πάντα</a:t>
            </a:r>
            <a:r>
              <a:rPr lang="el-GR" dirty="0" smtClean="0"/>
              <a:t> διαβασμένος.</a:t>
            </a:r>
          </a:p>
          <a:p>
            <a:pPr>
              <a:buNone/>
            </a:pPr>
            <a:r>
              <a:rPr lang="el-GR" dirty="0" smtClean="0"/>
              <a:t>δ) </a:t>
            </a:r>
            <a:r>
              <a:rPr lang="el-GR" dirty="0" smtClean="0">
                <a:solidFill>
                  <a:srgbClr val="FF0000"/>
                </a:solidFill>
              </a:rPr>
              <a:t>Κάθε πρωί </a:t>
            </a:r>
            <a:r>
              <a:rPr lang="el-GR" dirty="0" smtClean="0"/>
              <a:t>συνοδεύω την αδελφή μου στο σχολείο.</a:t>
            </a:r>
          </a:p>
          <a:p>
            <a:pPr>
              <a:buNone/>
            </a:pPr>
            <a:r>
              <a:rPr lang="el-GR" dirty="0" smtClean="0"/>
              <a:t>ε) </a:t>
            </a:r>
            <a:r>
              <a:rPr lang="el-GR" dirty="0" smtClean="0">
                <a:solidFill>
                  <a:srgbClr val="FF0000"/>
                </a:solidFill>
              </a:rPr>
              <a:t>Προς το τέλος της μέρας </a:t>
            </a:r>
            <a:r>
              <a:rPr lang="el-GR" dirty="0" smtClean="0"/>
              <a:t>θα πάμε </a:t>
            </a:r>
            <a:r>
              <a:rPr lang="el-GR" dirty="0" smtClean="0">
                <a:solidFill>
                  <a:srgbClr val="FF0000"/>
                </a:solidFill>
              </a:rPr>
              <a:t>βιαστικά</a:t>
            </a:r>
            <a:r>
              <a:rPr lang="el-GR" dirty="0" smtClean="0"/>
              <a:t> μια σύντομη επίσκεψη στην αίθουσα εκδηλώσεων του δημαρχείου για να δούμε την έκθεση βιβλίου.</a:t>
            </a:r>
          </a:p>
          <a:p>
            <a:pPr>
              <a:buNone/>
            </a:pPr>
            <a:r>
              <a:rPr lang="el-GR" dirty="0" smtClean="0"/>
              <a:t>στ) Η Μαρία απάντησε </a:t>
            </a:r>
            <a:r>
              <a:rPr lang="el-GR" dirty="0" smtClean="0">
                <a:solidFill>
                  <a:srgbClr val="FF0000"/>
                </a:solidFill>
              </a:rPr>
              <a:t>προσεκτικά</a:t>
            </a:r>
            <a:r>
              <a:rPr lang="el-GR" dirty="0" smtClean="0"/>
              <a:t> και </a:t>
            </a:r>
            <a:r>
              <a:rPr lang="el-GR" dirty="0" smtClean="0">
                <a:solidFill>
                  <a:srgbClr val="FF0000"/>
                </a:solidFill>
              </a:rPr>
              <a:t>συγκεντρωμένα</a:t>
            </a:r>
            <a:r>
              <a:rPr lang="el-GR" dirty="0" smtClean="0"/>
              <a:t> τις ερωτήσεις.</a:t>
            </a:r>
            <a:endParaRPr lang="el-GR" dirty="0" smtClean="0">
              <a:solidFill>
                <a:srgbClr val="FF0000"/>
              </a:solidFill>
            </a:endParaRPr>
          </a:p>
          <a:p>
            <a:pPr>
              <a:buNone/>
            </a:pPr>
            <a:r>
              <a:rPr lang="el-GR" dirty="0" smtClean="0"/>
              <a:t>ζ) Ο Μικρός Βασίλης σκόρπισε </a:t>
            </a:r>
            <a:r>
              <a:rPr lang="el-GR" dirty="0" smtClean="0">
                <a:solidFill>
                  <a:srgbClr val="FF0000"/>
                </a:solidFill>
              </a:rPr>
              <a:t>εδώ κι εκεί </a:t>
            </a:r>
            <a:r>
              <a:rPr lang="el-GR" dirty="0" smtClean="0"/>
              <a:t>τα μολύβια του. </a:t>
            </a:r>
            <a:endParaRPr lang="el-GR"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Τα είδη των επιρρημάτων</a:t>
            </a:r>
            <a:endParaRPr lang="el-GR" dirty="0"/>
          </a:p>
        </p:txBody>
      </p:sp>
      <p:graphicFrame>
        <p:nvGraphicFramePr>
          <p:cNvPr id="4" name="Diagram 3"/>
          <p:cNvGraphicFramePr/>
          <p:nvPr/>
        </p:nvGraphicFramePr>
        <p:xfrm>
          <a:off x="539552" y="1397000"/>
          <a:ext cx="8208912"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FF0000"/>
                </a:solidFill>
              </a:rPr>
              <a:t>Χρονικά Επιρρήματα</a:t>
            </a:r>
            <a:endParaRPr lang="el-GR" dirty="0">
              <a:solidFill>
                <a:srgbClr val="FF0000"/>
              </a:solidFill>
            </a:endParaRPr>
          </a:p>
        </p:txBody>
      </p:sp>
      <p:sp>
        <p:nvSpPr>
          <p:cNvPr id="3" name="Content Placeholder 2"/>
          <p:cNvSpPr>
            <a:spLocks noGrp="1"/>
          </p:cNvSpPr>
          <p:nvPr>
            <p:ph idx="1"/>
          </p:nvPr>
        </p:nvSpPr>
        <p:spPr>
          <a:xfrm>
            <a:off x="457200" y="1412776"/>
            <a:ext cx="8435280" cy="5256584"/>
          </a:xfrm>
        </p:spPr>
        <p:txBody>
          <a:bodyPr>
            <a:normAutofit/>
          </a:bodyPr>
          <a:lstStyle/>
          <a:p>
            <a:r>
              <a:rPr lang="el-GR" sz="5400" baseline="30000" dirty="0" smtClean="0"/>
              <a:t>Απαντούν </a:t>
            </a:r>
            <a:r>
              <a:rPr lang="el-GR" sz="5400" baseline="30000" dirty="0"/>
              <a:t>στην ερώτηση: </a:t>
            </a:r>
            <a:r>
              <a:rPr lang="el-GR" sz="5400" b="1" baseline="30000" dirty="0"/>
              <a:t>«Πότε;»</a:t>
            </a:r>
            <a:r>
              <a:rPr lang="el-GR" sz="5400" baseline="30000" dirty="0"/>
              <a:t> και φανερώνουν χρόνο.</a:t>
            </a:r>
          </a:p>
          <a:p>
            <a:pPr>
              <a:buNone/>
            </a:pPr>
            <a:r>
              <a:rPr lang="el-GR" sz="5400" baseline="30000" dirty="0"/>
              <a:t>Π.χ. </a:t>
            </a:r>
            <a:r>
              <a:rPr lang="el-GR" sz="5400" i="1" u="sng" baseline="30000" dirty="0"/>
              <a:t>Αύριο</a:t>
            </a:r>
            <a:r>
              <a:rPr lang="el-GR" sz="5400" i="1" baseline="30000" dirty="0"/>
              <a:t> </a:t>
            </a:r>
            <a:r>
              <a:rPr lang="el-GR" sz="5400" baseline="30000" dirty="0"/>
              <a:t>θα πάμε εκδρομή. Έφυγε </a:t>
            </a:r>
            <a:r>
              <a:rPr lang="el-GR" sz="5400" i="1" u="sng" baseline="30000" dirty="0"/>
              <a:t>νωρίς</a:t>
            </a:r>
            <a:r>
              <a:rPr lang="el-GR" sz="5400" baseline="30000" dirty="0"/>
              <a:t>, γιατί νύσταζε.</a:t>
            </a:r>
          </a:p>
          <a:p>
            <a:r>
              <a:rPr lang="el-GR" sz="5400" baseline="30000" dirty="0"/>
              <a:t>Τέτοια είναι τα εξής: </a:t>
            </a:r>
            <a:r>
              <a:rPr lang="el-GR" sz="5400" i="1" baseline="30000" dirty="0"/>
              <a:t>τώρα, πριν, χθες, αύριο, πέρσι, φέτος, ποτέ, κάποτε</a:t>
            </a:r>
            <a:r>
              <a:rPr lang="el-GR" sz="5400" baseline="30000" dirty="0"/>
              <a:t>, </a:t>
            </a:r>
            <a:r>
              <a:rPr lang="el-GR" sz="5400" i="1" baseline="30000" dirty="0"/>
              <a:t>μεθαύριο,</a:t>
            </a:r>
            <a:r>
              <a:rPr lang="el-GR" sz="5400" baseline="30000" dirty="0"/>
              <a:t> </a:t>
            </a:r>
            <a:r>
              <a:rPr lang="el-GR" sz="5400" i="1" baseline="30000" dirty="0"/>
              <a:t>σήμερα, πάντα, νωρίς, αργά, αργότερα κ.ά.</a:t>
            </a:r>
            <a:endParaRPr lang="el-GR" sz="5400" baseline="30000"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FF0000"/>
                </a:solidFill>
              </a:rPr>
              <a:t>Τροπικά επιρρήματα</a:t>
            </a:r>
            <a:endParaRPr lang="el-GR" dirty="0">
              <a:solidFill>
                <a:srgbClr val="FF0000"/>
              </a:solidFill>
            </a:endParaRPr>
          </a:p>
        </p:txBody>
      </p:sp>
      <p:sp>
        <p:nvSpPr>
          <p:cNvPr id="3" name="Content Placeholder 2"/>
          <p:cNvSpPr>
            <a:spLocks noGrp="1"/>
          </p:cNvSpPr>
          <p:nvPr>
            <p:ph idx="1"/>
          </p:nvPr>
        </p:nvSpPr>
        <p:spPr/>
        <p:txBody>
          <a:bodyPr>
            <a:noAutofit/>
          </a:bodyPr>
          <a:lstStyle/>
          <a:p>
            <a:pPr lvl="0"/>
            <a:r>
              <a:rPr lang="el-GR" sz="5400" baseline="30000" dirty="0"/>
              <a:t>Απαντούν στην ερώτηση </a:t>
            </a:r>
            <a:r>
              <a:rPr lang="el-GR" sz="5400" b="1" baseline="30000" dirty="0"/>
              <a:t>«Πώς;»</a:t>
            </a:r>
            <a:r>
              <a:rPr lang="el-GR" sz="5400" baseline="30000" dirty="0"/>
              <a:t> και φανερώνουν τρόπο.</a:t>
            </a:r>
          </a:p>
          <a:p>
            <a:pPr>
              <a:buNone/>
            </a:pPr>
            <a:r>
              <a:rPr lang="el-GR" sz="5400" baseline="30000" dirty="0"/>
              <a:t>Π.χ. Περάσαμε </a:t>
            </a:r>
            <a:r>
              <a:rPr lang="el-GR" sz="5400" i="1" u="sng" baseline="30000" dirty="0"/>
              <a:t>ωραία</a:t>
            </a:r>
            <a:r>
              <a:rPr lang="el-GR" sz="5400" i="1" baseline="30000" dirty="0"/>
              <a:t> </a:t>
            </a:r>
            <a:r>
              <a:rPr lang="el-GR" sz="5400" baseline="30000" dirty="0"/>
              <a:t>στο πάρτι. Ήρθανε όλοι </a:t>
            </a:r>
            <a:r>
              <a:rPr lang="el-GR" sz="5400" i="1" u="sng" baseline="30000" dirty="0"/>
              <a:t>μαζί</a:t>
            </a:r>
            <a:r>
              <a:rPr lang="el-GR" sz="5400" i="1" baseline="30000" dirty="0"/>
              <a:t>.</a:t>
            </a:r>
            <a:endParaRPr lang="el-GR" sz="5400" baseline="30000" dirty="0"/>
          </a:p>
          <a:p>
            <a:r>
              <a:rPr lang="el-GR" sz="5400" baseline="30000" dirty="0"/>
              <a:t>Τέτοια είναι τα εξής</a:t>
            </a:r>
            <a:r>
              <a:rPr lang="el-GR" sz="5400" i="1" baseline="30000" dirty="0"/>
              <a:t>: έτσι, αλλιώς, αλλιώτικα, κάπως, όπως, καθώς, μαζί, χωριστά, καλά, άσχημα, ήσυχα, σαν, ξαφνικά, σιγά, ακριβώς, εντάξει, </a:t>
            </a:r>
            <a:r>
              <a:rPr lang="el-GR" sz="5400" i="1" baseline="30000" dirty="0" smtClean="0"/>
              <a:t>κ.ά</a:t>
            </a:r>
            <a:r>
              <a:rPr lang="el-GR" sz="5400" i="1" baseline="30000" dirty="0"/>
              <a:t>.</a:t>
            </a:r>
            <a:endParaRPr lang="el-GR" sz="5400" baseline="30000" dirty="0"/>
          </a:p>
          <a:p>
            <a:endParaRPr lang="el-GR" sz="5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FF0000"/>
                </a:solidFill>
              </a:rPr>
              <a:t>Τοπικά επιρρήματα</a:t>
            </a:r>
            <a:endParaRPr lang="el-GR" dirty="0">
              <a:solidFill>
                <a:srgbClr val="FF0000"/>
              </a:solidFill>
            </a:endParaRPr>
          </a:p>
        </p:txBody>
      </p:sp>
      <p:sp>
        <p:nvSpPr>
          <p:cNvPr id="3" name="Content Placeholder 2"/>
          <p:cNvSpPr>
            <a:spLocks noGrp="1"/>
          </p:cNvSpPr>
          <p:nvPr>
            <p:ph idx="1"/>
          </p:nvPr>
        </p:nvSpPr>
        <p:spPr/>
        <p:txBody>
          <a:bodyPr>
            <a:normAutofit lnSpcReduction="10000"/>
          </a:bodyPr>
          <a:lstStyle/>
          <a:p>
            <a:pPr lvl="0"/>
            <a:r>
              <a:rPr lang="el-GR" sz="5400" baseline="30000" dirty="0"/>
              <a:t>Απαντούν στην ερώτηση </a:t>
            </a:r>
            <a:r>
              <a:rPr lang="el-GR" sz="5400" b="1" baseline="30000" dirty="0"/>
              <a:t>«Πού;»</a:t>
            </a:r>
            <a:r>
              <a:rPr lang="el-GR" sz="5400" baseline="30000" dirty="0"/>
              <a:t> και φανερώνουν τόπο. </a:t>
            </a:r>
          </a:p>
          <a:p>
            <a:pPr>
              <a:buNone/>
            </a:pPr>
            <a:r>
              <a:rPr lang="el-GR" sz="5400" baseline="30000" dirty="0"/>
              <a:t>Π.χ. Άφησα τα κλειδιά </a:t>
            </a:r>
            <a:r>
              <a:rPr lang="el-GR" sz="5400" i="1" u="sng" baseline="30000" dirty="0"/>
              <a:t>πάνω</a:t>
            </a:r>
            <a:r>
              <a:rPr lang="el-GR" sz="5400" baseline="30000" dirty="0"/>
              <a:t> στο τραπέζι. Μπείτε </a:t>
            </a:r>
            <a:r>
              <a:rPr lang="el-GR" sz="5400" i="1" u="sng" baseline="30000" dirty="0"/>
              <a:t>μέσα</a:t>
            </a:r>
            <a:r>
              <a:rPr lang="el-GR" sz="5400" baseline="30000" dirty="0"/>
              <a:t> στο σπίτι.</a:t>
            </a:r>
          </a:p>
          <a:p>
            <a:r>
              <a:rPr lang="el-GR" sz="5400" baseline="30000" dirty="0"/>
              <a:t>Τέτοια είναι: </a:t>
            </a:r>
            <a:r>
              <a:rPr lang="el-GR" sz="5400" i="1" baseline="30000" dirty="0"/>
              <a:t>εδώ, εκεί, πάνω, κάτω, μπροστά, πίσω, μέσα, έξω, εμπρός, αλλού, κάπου, ψηλά, χαμηλά, δεξιά, αριστερά, δίπλα, πουθενά, παντού </a:t>
            </a:r>
            <a:r>
              <a:rPr lang="el-GR" sz="5400" i="1" baseline="30000" dirty="0" smtClean="0"/>
              <a:t>κ.ά</a:t>
            </a:r>
            <a:r>
              <a:rPr lang="el-GR" sz="5400" i="1" baseline="30000" dirty="0"/>
              <a:t>.</a:t>
            </a:r>
            <a:endParaRPr lang="el-GR" sz="5400" baseline="30000"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143000"/>
          </a:xfrm>
        </p:spPr>
        <p:txBody>
          <a:bodyPr>
            <a:normAutofit fontScale="90000"/>
          </a:bodyPr>
          <a:lstStyle/>
          <a:p>
            <a:pPr lvl="0"/>
            <a:r>
              <a:rPr lang="el-GR" b="1" baseline="30000" dirty="0" smtClean="0"/>
              <a:t/>
            </a:r>
            <a:br>
              <a:rPr lang="el-GR" b="1" baseline="30000" dirty="0" smtClean="0"/>
            </a:br>
            <a:r>
              <a:rPr lang="el-GR" b="1" baseline="30000" dirty="0"/>
              <a:t/>
            </a:r>
            <a:br>
              <a:rPr lang="el-GR" b="1" baseline="30000" dirty="0"/>
            </a:br>
            <a:r>
              <a:rPr lang="el-GR" b="1" baseline="30000" dirty="0" smtClean="0"/>
              <a:t/>
            </a:r>
            <a:br>
              <a:rPr lang="el-GR" b="1" baseline="30000" dirty="0" smtClean="0"/>
            </a:br>
            <a:r>
              <a:rPr lang="el-GR" b="1" baseline="30000" dirty="0"/>
              <a:t/>
            </a:r>
            <a:br>
              <a:rPr lang="el-GR" b="1" baseline="30000" dirty="0"/>
            </a:br>
            <a:r>
              <a:rPr lang="el-GR" sz="4000" b="1" baseline="30000" dirty="0" smtClean="0"/>
              <a:t>Να </a:t>
            </a:r>
            <a:r>
              <a:rPr lang="el-GR" sz="4000" b="1" baseline="30000" dirty="0"/>
              <a:t>βάλεις τα ρήματα που βρίσκονται στο παρακάτω πλαίσιο στη σωστή στήλη</a:t>
            </a:r>
            <a:r>
              <a:rPr lang="el-GR" sz="4000" b="1" baseline="30000" dirty="0" smtClean="0"/>
              <a:t>.</a:t>
            </a:r>
            <a:br>
              <a:rPr lang="el-GR" sz="4000" b="1" baseline="30000" dirty="0" smtClean="0"/>
            </a:br>
            <a:r>
              <a:rPr lang="el-GR" baseline="30000" dirty="0"/>
              <a:t/>
            </a:r>
            <a:br>
              <a:rPr lang="el-GR" baseline="30000" dirty="0"/>
            </a:br>
            <a:r>
              <a:rPr lang="el-GR" i="1" baseline="30000" dirty="0">
                <a:solidFill>
                  <a:srgbClr val="FF0000"/>
                </a:solidFill>
              </a:rPr>
              <a:t>έξω, κάποτε, σιγά, έτσι, ποτέ, ύστερα, μακριά, ανάμεσα, μαζί, απέναντι, ακριβώς, δίπλα, τώρα, μεθαύριο, ξαφνικά</a:t>
            </a:r>
            <a:r>
              <a:rPr lang="el-GR" baseline="30000" dirty="0"/>
              <a:t/>
            </a:r>
            <a:br>
              <a:rPr lang="el-GR" baseline="30000" dirty="0"/>
            </a:br>
            <a:r>
              <a:rPr lang="el-GR" b="1" dirty="0" smtClean="0"/>
              <a:t> </a:t>
            </a:r>
            <a:r>
              <a:rPr lang="el-GR" dirty="0" smtClean="0"/>
              <a:t> </a:t>
            </a:r>
            <a:r>
              <a:rPr lang="el-GR" baseline="30000" dirty="0"/>
              <a:t> </a:t>
            </a:r>
            <a:br>
              <a:rPr lang="el-GR" baseline="30000" dirty="0"/>
            </a:br>
            <a:endParaRPr lang="el-GR" dirty="0"/>
          </a:p>
        </p:txBody>
      </p:sp>
      <p:graphicFrame>
        <p:nvGraphicFramePr>
          <p:cNvPr id="4" name="Table 3"/>
          <p:cNvGraphicFramePr>
            <a:graphicFrameLocks noGrp="1"/>
          </p:cNvGraphicFramePr>
          <p:nvPr/>
        </p:nvGraphicFramePr>
        <p:xfrm>
          <a:off x="323528" y="1844824"/>
          <a:ext cx="8496944" cy="4632960"/>
        </p:xfrm>
        <a:graphic>
          <a:graphicData uri="http://schemas.openxmlformats.org/drawingml/2006/table">
            <a:tbl>
              <a:tblPr/>
              <a:tblGrid>
                <a:gridCol w="2880320"/>
                <a:gridCol w="2880320"/>
                <a:gridCol w="2736304"/>
              </a:tblGrid>
              <a:tr h="187209">
                <a:tc>
                  <a:txBody>
                    <a:bodyPr/>
                    <a:lstStyle/>
                    <a:p>
                      <a:pPr algn="ctr">
                        <a:spcAft>
                          <a:spcPts val="0"/>
                        </a:spcAft>
                      </a:pPr>
                      <a:endParaRPr lang="el-GR" sz="3200" b="1" baseline="30000" dirty="0" smtClean="0">
                        <a:latin typeface="Times New Roman"/>
                        <a:ea typeface="Times New Roman"/>
                      </a:endParaRPr>
                    </a:p>
                    <a:p>
                      <a:pPr algn="ctr">
                        <a:spcAft>
                          <a:spcPts val="0"/>
                        </a:spcAft>
                      </a:pPr>
                      <a:endParaRPr lang="el-GR" sz="3200" b="1" baseline="30000" dirty="0" smtClean="0">
                        <a:latin typeface="Times New Roman"/>
                        <a:ea typeface="Times New Roman"/>
                      </a:endParaRPr>
                    </a:p>
                    <a:p>
                      <a:pPr algn="ctr">
                        <a:spcAft>
                          <a:spcPts val="0"/>
                        </a:spcAft>
                      </a:pPr>
                      <a:r>
                        <a:rPr lang="el-GR" sz="3200" b="1" baseline="30000" dirty="0" smtClean="0">
                          <a:latin typeface="Times New Roman"/>
                          <a:ea typeface="Times New Roman"/>
                        </a:rPr>
                        <a:t>Χρονικά</a:t>
                      </a:r>
                      <a:endParaRPr lang="el-GR" sz="32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3200" b="1" baseline="30000" dirty="0" smtClean="0">
                        <a:latin typeface="Times New Roman"/>
                        <a:ea typeface="Times New Roman"/>
                      </a:endParaRPr>
                    </a:p>
                    <a:p>
                      <a:pPr algn="ctr">
                        <a:spcAft>
                          <a:spcPts val="0"/>
                        </a:spcAft>
                      </a:pPr>
                      <a:endParaRPr lang="el-GR" sz="3200" b="1" baseline="30000" dirty="0" smtClean="0">
                        <a:latin typeface="Times New Roman"/>
                        <a:ea typeface="Times New Roman"/>
                      </a:endParaRPr>
                    </a:p>
                    <a:p>
                      <a:pPr algn="ctr">
                        <a:spcAft>
                          <a:spcPts val="0"/>
                        </a:spcAft>
                      </a:pPr>
                      <a:r>
                        <a:rPr lang="el-GR" sz="3200" b="1" baseline="30000" dirty="0" smtClean="0">
                          <a:latin typeface="Times New Roman"/>
                          <a:ea typeface="Times New Roman"/>
                        </a:rPr>
                        <a:t>Τοπικά</a:t>
                      </a:r>
                      <a:endParaRPr lang="el-GR" sz="32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3200" b="1" baseline="30000" dirty="0" smtClean="0">
                        <a:latin typeface="Times New Roman"/>
                        <a:ea typeface="Times New Roman"/>
                      </a:endParaRPr>
                    </a:p>
                    <a:p>
                      <a:pPr algn="ctr">
                        <a:spcAft>
                          <a:spcPts val="0"/>
                        </a:spcAft>
                      </a:pPr>
                      <a:endParaRPr lang="el-GR" sz="3200" b="1" baseline="30000" dirty="0" smtClean="0">
                        <a:latin typeface="Times New Roman"/>
                        <a:ea typeface="Times New Roman"/>
                      </a:endParaRPr>
                    </a:p>
                    <a:p>
                      <a:pPr algn="ctr">
                        <a:spcAft>
                          <a:spcPts val="0"/>
                        </a:spcAft>
                      </a:pPr>
                      <a:r>
                        <a:rPr lang="el-GR" sz="3200" b="1" baseline="30000" dirty="0" smtClean="0">
                          <a:latin typeface="Times New Roman"/>
                          <a:ea typeface="Times New Roman"/>
                        </a:rPr>
                        <a:t>Τροπικά</a:t>
                      </a:r>
                      <a:endParaRPr lang="el-GR" sz="32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09">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endParaRPr lang="el-GR" sz="18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09">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endParaRPr lang="el-GR" sz="18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09">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endParaRPr lang="el-GR" sz="18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09">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endParaRPr lang="el-GR" sz="18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09">
                <a:tc>
                  <a:txBody>
                    <a:bodyPr/>
                    <a:lstStyle/>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endParaRPr lang="el-GR" sz="1800" baseline="30000" dirty="0" smtClean="0">
                        <a:latin typeface="Times New Roman"/>
                        <a:ea typeface="Times New Roman"/>
                      </a:endParaRPr>
                    </a:p>
                    <a:p>
                      <a:pPr>
                        <a:spcAft>
                          <a:spcPts val="0"/>
                        </a:spcAft>
                      </a:pPr>
                      <a:endParaRPr lang="el-GR" sz="18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baseline="30000" dirty="0">
                        <a:latin typeface="Times New Roman"/>
                        <a:ea typeface="Times New Roman"/>
                      </a:endParaRPr>
                    </a:p>
                  </a:txBody>
                  <a:tcPr marL="63183" marR="6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l-GR" b="1" baseline="30000" dirty="0"/>
              <a:t>Να γράψεις τα αντίθετα των πιο κάτω επιρρημάτων.</a:t>
            </a:r>
            <a:r>
              <a:rPr lang="el-GR" baseline="30000" dirty="0"/>
              <a:t> </a:t>
            </a:r>
            <a:br>
              <a:rPr lang="el-GR" baseline="30000" dirty="0"/>
            </a:br>
            <a:endParaRPr lang="el-GR" dirty="0"/>
          </a:p>
        </p:txBody>
      </p:sp>
      <p:sp>
        <p:nvSpPr>
          <p:cNvPr id="3" name="Content Placeholder 2"/>
          <p:cNvSpPr>
            <a:spLocks noGrp="1"/>
          </p:cNvSpPr>
          <p:nvPr>
            <p:ph idx="1"/>
          </p:nvPr>
        </p:nvSpPr>
        <p:spPr>
          <a:xfrm>
            <a:off x="107504" y="1600200"/>
            <a:ext cx="8856984" cy="4525963"/>
          </a:xfrm>
        </p:spPr>
        <p:txBody>
          <a:bodyPr/>
          <a:lstStyle/>
          <a:p>
            <a:pPr>
              <a:buNone/>
            </a:pPr>
            <a:r>
              <a:rPr lang="el-GR" sz="4800" baseline="30000" dirty="0"/>
              <a:t>α) πάνω	</a:t>
            </a:r>
            <a:r>
              <a:rPr lang="el-GR" sz="4800" baseline="30000" dirty="0" smtClean="0"/>
              <a:t>........................</a:t>
            </a:r>
            <a:r>
              <a:rPr lang="el-GR" sz="4800" baseline="30000" dirty="0"/>
              <a:t>	β) συχνά	</a:t>
            </a:r>
            <a:r>
              <a:rPr lang="el-GR" sz="4800" baseline="30000" dirty="0" smtClean="0"/>
              <a:t>......................</a:t>
            </a:r>
          </a:p>
          <a:p>
            <a:pPr>
              <a:buNone/>
            </a:pPr>
            <a:endParaRPr lang="el-GR" sz="4800" baseline="30000" dirty="0" smtClean="0"/>
          </a:p>
          <a:p>
            <a:pPr>
              <a:buNone/>
            </a:pPr>
            <a:endParaRPr lang="el-GR" sz="4800" baseline="30000" dirty="0"/>
          </a:p>
          <a:p>
            <a:pPr>
              <a:buNone/>
            </a:pPr>
            <a:r>
              <a:rPr lang="el-GR" sz="4800" baseline="30000" dirty="0"/>
              <a:t>γ) ευτυχώς   </a:t>
            </a:r>
            <a:r>
              <a:rPr lang="el-GR" sz="4800" baseline="30000" dirty="0" smtClean="0"/>
              <a:t>....................     δ</a:t>
            </a:r>
            <a:r>
              <a:rPr lang="el-GR" sz="4800" baseline="30000" dirty="0"/>
              <a:t>) βόρεια	</a:t>
            </a:r>
            <a:r>
              <a:rPr lang="el-GR" sz="4800" baseline="30000" dirty="0" smtClean="0"/>
              <a:t>...................</a:t>
            </a:r>
          </a:p>
          <a:p>
            <a:pPr>
              <a:buNone/>
            </a:pPr>
            <a:endParaRPr lang="el-GR" sz="4800" baseline="30000" dirty="0" smtClean="0"/>
          </a:p>
          <a:p>
            <a:pPr>
              <a:buNone/>
            </a:pPr>
            <a:endParaRPr lang="el-GR" sz="4800" baseline="30000" dirty="0"/>
          </a:p>
          <a:p>
            <a:pPr>
              <a:buNone/>
            </a:pPr>
            <a:r>
              <a:rPr lang="el-GR" sz="4800" baseline="30000" dirty="0"/>
              <a:t>ε) πέρσι  </a:t>
            </a:r>
            <a:r>
              <a:rPr lang="el-GR" sz="4800" baseline="30000" dirty="0" smtClean="0"/>
              <a:t>........................</a:t>
            </a:r>
            <a:r>
              <a:rPr lang="el-GR" sz="4800" baseline="30000" dirty="0"/>
              <a:t>	στ) ψηλά	</a:t>
            </a:r>
            <a:r>
              <a:rPr lang="el-GR" sz="4800" baseline="30000" dirty="0" smtClean="0"/>
              <a:t>......................</a:t>
            </a:r>
            <a:endParaRPr lang="el-GR" sz="4800" baseline="30000"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l-GR" b="1" baseline="30000" dirty="0" smtClean="0"/>
              <a:t/>
            </a:r>
            <a:br>
              <a:rPr lang="el-GR" b="1" baseline="30000" dirty="0" smtClean="0"/>
            </a:br>
            <a:r>
              <a:rPr lang="el-GR" b="1" baseline="30000" dirty="0" smtClean="0"/>
              <a:t>Να </a:t>
            </a:r>
            <a:r>
              <a:rPr lang="el-GR" b="1" baseline="30000" dirty="0"/>
              <a:t>βρεις και να υπογραμμίσεις τα επιρρήματα στις παρακάτω προτάσεις και να γράψεις δίπλα το είδος τους, δηλαδή αν είναι τοπικά, τροπικά ή χρονικά.</a:t>
            </a:r>
            <a:r>
              <a:rPr lang="el-GR" baseline="30000" dirty="0"/>
              <a:t/>
            </a:r>
            <a:br>
              <a:rPr lang="el-GR" baseline="30000" dirty="0"/>
            </a:br>
            <a:endParaRPr lang="el-GR" dirty="0"/>
          </a:p>
        </p:txBody>
      </p:sp>
      <p:sp>
        <p:nvSpPr>
          <p:cNvPr id="3" name="Content Placeholder 2"/>
          <p:cNvSpPr>
            <a:spLocks noGrp="1"/>
          </p:cNvSpPr>
          <p:nvPr>
            <p:ph idx="1"/>
          </p:nvPr>
        </p:nvSpPr>
        <p:spPr>
          <a:xfrm>
            <a:off x="457200" y="1600200"/>
            <a:ext cx="8507288" cy="5069160"/>
          </a:xfrm>
        </p:spPr>
        <p:txBody>
          <a:bodyPr>
            <a:normAutofit/>
          </a:bodyPr>
          <a:lstStyle/>
          <a:p>
            <a:pPr>
              <a:buNone/>
            </a:pPr>
            <a:r>
              <a:rPr lang="el-GR" sz="3600" baseline="30000" dirty="0"/>
              <a:t>α) Στο πρώτο στενό στρίψαμε αριστερά. </a:t>
            </a:r>
            <a:r>
              <a:rPr lang="el-GR" sz="3600" baseline="30000" dirty="0" smtClean="0"/>
              <a:t>.....................................................................................................</a:t>
            </a:r>
            <a:endParaRPr lang="el-GR" sz="3600" baseline="30000" dirty="0"/>
          </a:p>
          <a:p>
            <a:pPr>
              <a:buNone/>
            </a:pPr>
            <a:r>
              <a:rPr lang="el-GR" sz="3600" baseline="30000" dirty="0"/>
              <a:t>β) Δεν έχω πάει ποτέ μου στο αεροδρόμιο. </a:t>
            </a:r>
            <a:r>
              <a:rPr lang="el-GR" sz="3600" baseline="30000" dirty="0" smtClean="0"/>
              <a:t>........................................................................................................</a:t>
            </a:r>
            <a:endParaRPr lang="el-GR" sz="3600" baseline="30000" dirty="0"/>
          </a:p>
          <a:p>
            <a:pPr>
              <a:buNone/>
            </a:pPr>
            <a:r>
              <a:rPr lang="el-GR" sz="3600" baseline="30000" dirty="0"/>
              <a:t>γ) Φύγαμε χωριστά από το σπίτι. </a:t>
            </a:r>
            <a:r>
              <a:rPr lang="el-GR" sz="3600" baseline="30000" dirty="0" smtClean="0"/>
              <a:t>........................................................................................................</a:t>
            </a:r>
            <a:endParaRPr lang="el-GR" sz="3600" baseline="30000" dirty="0"/>
          </a:p>
          <a:p>
            <a:pPr>
              <a:buNone/>
            </a:pPr>
            <a:r>
              <a:rPr lang="el-GR" sz="3600" baseline="30000" dirty="0"/>
              <a:t>δ) Έκρυψε το παιχνίδι κάτω από το κρεβάτι. </a:t>
            </a:r>
            <a:r>
              <a:rPr lang="el-GR" sz="3600" baseline="30000" dirty="0" smtClean="0"/>
              <a:t>........................................................................................................</a:t>
            </a:r>
            <a:endParaRPr lang="el-GR" sz="3600" baseline="30000" dirty="0"/>
          </a:p>
          <a:p>
            <a:pPr>
              <a:buNone/>
            </a:pPr>
            <a:r>
              <a:rPr lang="el-GR" sz="3600" baseline="30000" dirty="0"/>
              <a:t>ε) Τον κατηγόρησαν άδικα. </a:t>
            </a:r>
            <a:r>
              <a:rPr lang="el-GR" sz="3600" baseline="30000" dirty="0" smtClean="0"/>
              <a:t>........................................................................................................</a:t>
            </a:r>
            <a:endParaRPr lang="el-GR" sz="3600" baseline="30000" dirty="0"/>
          </a:p>
          <a:p>
            <a:pPr>
              <a:buNone/>
            </a:pPr>
            <a:r>
              <a:rPr lang="el-GR" sz="3600" baseline="30000" dirty="0"/>
              <a:t>στ) Χτες πήγαμε για ψώνια μαζί με τη μαμά. </a:t>
            </a:r>
            <a:r>
              <a:rPr lang="el-GR" sz="3600" baseline="30000" dirty="0" smtClean="0"/>
              <a:t>...................................................... </a:t>
            </a:r>
            <a:r>
              <a:rPr lang="el-GR" sz="3600" baseline="30000" dirty="0"/>
              <a:t>, </a:t>
            </a:r>
            <a:r>
              <a:rPr lang="el-GR" sz="3600" baseline="30000" dirty="0" smtClean="0"/>
              <a:t>...............................................</a:t>
            </a:r>
            <a:endParaRPr lang="el-GR" sz="3600" baseline="30000" dirty="0"/>
          </a:p>
          <a:p>
            <a:endParaRPr lang="el-GR"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547</Words>
  <Application>Microsoft Office PowerPoint</Application>
  <PresentationFormat>On-screen Show (4:3)</PresentationFormat>
  <Paragraphs>129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ΕΠΙΡΡΗΜΑΤΑ Τι είναι επιρρήματα;</vt:lpstr>
      <vt:lpstr>Στα παρακάτω παραδείγματα δες τα επιρρήματα και πες τι φανερώνει το καθένα.</vt:lpstr>
      <vt:lpstr>Τα είδη των επιρρημάτων</vt:lpstr>
      <vt:lpstr>Χρονικά Επιρρήματα</vt:lpstr>
      <vt:lpstr>Τροπικά επιρρήματα</vt:lpstr>
      <vt:lpstr>Τοπικά επιρρήματα</vt:lpstr>
      <vt:lpstr>    Να βάλεις τα ρήματα που βρίσκονται στο παρακάτω πλαίσιο στη σωστή στήλη.  έξω, κάποτε, σιγά, έτσι, ποτέ, ύστερα, μακριά, ανάμεσα, μαζί, απέναντι, ακριβώς, δίπλα, τώρα, μεθαύριο, ξαφνικά     </vt:lpstr>
      <vt:lpstr>Να γράψεις τα αντίθετα των πιο κάτω επιρρημάτων.  </vt:lpstr>
      <vt:lpstr> Να βρεις και να υπογραμμίσεις τα επιρρήματα στις παρακάτω προτάσεις και να γράψεις δίπλα το είδος τους, δηλαδή αν είναι τοπικά, τροπικά ή χρονικά. </vt:lpstr>
      <vt:lpstr> Αφού υπογραμμίσεις τις επιρρηματικές φράσεις και τα επιρρήματα στο παρακάτω κείμενο, να τα τοποθετήσεις στον πίνακα ανάλογα με τη σημασία τους. </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ΕΠΙΡΡΗΜΑΤΑ Τι είναι επιρρήματα;</dc:title>
  <dc:creator>Δημήτρης Λάντος</dc:creator>
  <cp:lastModifiedBy>User</cp:lastModifiedBy>
  <cp:revision>10</cp:revision>
  <dcterms:created xsi:type="dcterms:W3CDTF">2011-11-07T14:19:50Z</dcterms:created>
  <dcterms:modified xsi:type="dcterms:W3CDTF">2020-05-13T12:24:19Z</dcterms:modified>
</cp:coreProperties>
</file>