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0F0A-B28F-4DAE-BC74-B8F679D97711}" type="datetimeFigureOut">
              <a:rPr lang="en-CY" smtClean="0"/>
              <a:t>24/03/2020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C4468-9B03-4F4D-9983-FA4E15806FE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0393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5326-3279-4F20-8DD3-F3854A676C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05326-3279-4F20-8DD3-F3854A676C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4DE90001-51FF-40AF-A100-9A26DCAED3D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ΥΠΠΑΝ © 2019-20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5D52-7B2F-49B4-8D67-2F753CBE5534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ΥΠΠΑΝ © 2019-20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CE1A-1BF7-4D93-B7FD-CFC74F032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1177-EC91-4E1B-B4C7-46CF995589B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ΥΠΠΑΝ © 2019-20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sansimera.gr/biographies/203" TargetMode="External"/><Relationship Id="rId4" Type="http://schemas.openxmlformats.org/officeDocument/2006/relationships/hyperlink" Target="https://www.digital-herodotus.eu/archive/audio/music-portraits/6/nasos-panagioto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kqcufep9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oxQdDfYI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-SNM4jinSMA" TargetMode="External"/><Relationship Id="rId4" Type="http://schemas.openxmlformats.org/officeDocument/2006/relationships/hyperlink" Target="https://www.youtube.com/watch?v=8oUHeQkn_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25η μαρτιου 1821">
            <a:extLst>
              <a:ext uri="{FF2B5EF4-FFF2-40B4-BE49-F238E27FC236}">
                <a16:creationId xmlns:a16="http://schemas.microsoft.com/office/drawing/2014/main" id="{0F4A6B6F-883D-4A8C-B8DA-A993B691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BEB15-16C5-4B4F-9DFD-495BC60E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pPr algn="ctr"/>
            <a:r>
              <a:rPr lang="el-GR" sz="3600" b="1" dirty="0"/>
              <a:t>«</a:t>
            </a:r>
            <a:r>
              <a:rPr lang="el-GR" sz="3600" b="1" dirty="0" err="1"/>
              <a:t>Ελευθεριά</a:t>
            </a:r>
            <a:r>
              <a:rPr lang="el-GR" sz="3600" b="1" dirty="0"/>
              <a:t>»</a:t>
            </a:r>
            <a:endParaRPr lang="en-CY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2154C-6EED-43CC-AF3F-4AE277469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 fontScale="85000" lnSpcReduction="20000"/>
          </a:bodyPr>
          <a:lstStyle/>
          <a:p>
            <a:endParaRPr lang="el-GR" sz="1700" dirty="0"/>
          </a:p>
          <a:p>
            <a:r>
              <a:rPr lang="el-GR" sz="1700" dirty="0"/>
              <a:t>Εκπαιδευτικό Υλικό για το μάθημα της Μουσικής</a:t>
            </a:r>
          </a:p>
          <a:p>
            <a:r>
              <a:rPr lang="el-GR" sz="1700" dirty="0"/>
              <a:t>ΥΠΠΑΝ © 2019-20 </a:t>
            </a:r>
          </a:p>
          <a:p>
            <a:endParaRPr lang="el-GR" sz="1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Image result for υππαν logo">
            <a:extLst>
              <a:ext uri="{FF2B5EF4-FFF2-40B4-BE49-F238E27FC236}">
                <a16:creationId xmlns:a16="http://schemas.microsoft.com/office/drawing/2014/main" id="{DB11D7AC-D139-40EB-AF18-81EE9239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320" y="214333"/>
            <a:ext cx="1175839" cy="11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0997E-9D6C-4194-B3A8-3FD650DB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ΥΠΠΑΝ © 2019-20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D9F1530-C365-4B20-9D97-5DC4E3A7328B}"/>
              </a:ext>
            </a:extLst>
          </p:cNvPr>
          <p:cNvSpPr/>
          <p:nvPr/>
        </p:nvSpPr>
        <p:spPr>
          <a:xfrm>
            <a:off x="4808540" y="2155830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24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6">
            <a:extLst>
              <a:ext uri="{FF2B5EF4-FFF2-40B4-BE49-F238E27FC236}">
                <a16:creationId xmlns:a16="http://schemas.microsoft.com/office/drawing/2014/main" id="{7948E8DE-A931-4EF0-BE1D-F10274740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9E662-3320-4E14-A6D7-51DB7E0B9C0E}"/>
              </a:ext>
            </a:extLst>
          </p:cNvPr>
          <p:cNvSpPr txBox="1"/>
          <p:nvPr/>
        </p:nvSpPr>
        <p:spPr>
          <a:xfrm>
            <a:off x="4331520" y="31702"/>
            <a:ext cx="3821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/>
              <a:t>«</a:t>
            </a:r>
            <a:r>
              <a:rPr lang="el-GR" sz="5400" dirty="0" err="1"/>
              <a:t>Ελευθεριά</a:t>
            </a:r>
            <a:r>
              <a:rPr lang="el-GR" sz="5400" dirty="0"/>
              <a:t>»</a:t>
            </a:r>
            <a:endParaRPr lang="en-CY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D0C2A-161F-49C1-B86D-41062A2E395B}"/>
              </a:ext>
            </a:extLst>
          </p:cNvPr>
          <p:cNvSpPr txBox="1"/>
          <p:nvPr/>
        </p:nvSpPr>
        <p:spPr>
          <a:xfrm>
            <a:off x="457515" y="112991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 συνθέτης:</a:t>
            </a:r>
            <a:endParaRPr lang="en-CY" dirty="0"/>
          </a:p>
        </p:txBody>
      </p:sp>
      <p:pic>
        <p:nvPicPr>
          <p:cNvPr id="2050" name="Picture 2" descr="Image result for Νάσος Παναγιώτου">
            <a:extLst>
              <a:ext uri="{FF2B5EF4-FFF2-40B4-BE49-F238E27FC236}">
                <a16:creationId xmlns:a16="http://schemas.microsoft.com/office/drawing/2014/main" id="{6935B332-3EC8-48F2-9207-91B24BFFB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94" y="1129916"/>
            <a:ext cx="2723878" cy="42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B4578-6096-41AF-B084-9B7EB2B1E53D}"/>
              </a:ext>
            </a:extLst>
          </p:cNvPr>
          <p:cNvSpPr txBox="1"/>
          <p:nvPr/>
        </p:nvSpPr>
        <p:spPr>
          <a:xfrm>
            <a:off x="2249772" y="5419799"/>
            <a:ext cx="203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Νάσος Παναγιώτου</a:t>
            </a:r>
            <a:endParaRPr lang="en-C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B8E31-8C9B-4CBB-A50A-3C71871699F2}"/>
              </a:ext>
            </a:extLst>
          </p:cNvPr>
          <p:cNvSpPr txBox="1"/>
          <p:nvPr/>
        </p:nvSpPr>
        <p:spPr>
          <a:xfrm>
            <a:off x="7554883" y="1129916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 στιχουργός: </a:t>
            </a:r>
            <a:endParaRPr lang="en-CY" dirty="0"/>
          </a:p>
        </p:txBody>
      </p:sp>
      <p:pic>
        <p:nvPicPr>
          <p:cNvPr id="2052" name="Picture 4" descr="Image result for νίκος καζαντζάκης">
            <a:extLst>
              <a:ext uri="{FF2B5EF4-FFF2-40B4-BE49-F238E27FC236}">
                <a16:creationId xmlns:a16="http://schemas.microsoft.com/office/drawing/2014/main" id="{088BFB8D-05F6-4C78-A611-8460AA0F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93" y="1129916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E7F0EE-17C4-47C5-9B58-AE17729064AF}"/>
              </a:ext>
            </a:extLst>
          </p:cNvPr>
          <p:cNvSpPr txBox="1"/>
          <p:nvPr/>
        </p:nvSpPr>
        <p:spPr>
          <a:xfrm>
            <a:off x="9130571" y="3647304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Νίκος Καζαντζάκης</a:t>
            </a:r>
            <a:endParaRPr lang="en-CY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0FE532-8CD3-4891-A531-C3B7194E0D28}"/>
              </a:ext>
            </a:extLst>
          </p:cNvPr>
          <p:cNvSpPr txBox="1"/>
          <p:nvPr/>
        </p:nvSpPr>
        <p:spPr>
          <a:xfrm>
            <a:off x="457515" y="5769567"/>
            <a:ext cx="913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Διάβασε για τη ζωή του Νάσου Παναγιώτου στον πιο κάτω σύνδεσμο:</a:t>
            </a:r>
          </a:p>
          <a:p>
            <a:r>
              <a:rPr lang="en-US" dirty="0">
                <a:hlinkClick r:id="rId4"/>
              </a:rPr>
              <a:t>https://www.digital-herodotus.eu/archive/audio/music-portraits/6/nasos-panagiotou/</a:t>
            </a:r>
            <a:endParaRPr lang="en-CY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17C630-CAA7-4259-A7FF-7FE3CE129E88}"/>
              </a:ext>
            </a:extLst>
          </p:cNvPr>
          <p:cNvSpPr/>
          <p:nvPr/>
        </p:nvSpPr>
        <p:spPr>
          <a:xfrm>
            <a:off x="6446236" y="39942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Διάβασε για τη ζωή του Νίκου Καζαντζάκη στον πιο κάτω σύνδεσμο: </a:t>
            </a:r>
            <a:r>
              <a:rPr lang="en-US" dirty="0">
                <a:hlinkClick r:id="rId5"/>
              </a:rPr>
              <a:t>https://www.sansimera.gr/biographies/203</a:t>
            </a:r>
            <a:endParaRPr lang="en-CY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538A6-2992-475D-8A50-502723C1FA5A}"/>
              </a:ext>
            </a:extLst>
          </p:cNvPr>
          <p:cNvSpPr txBox="1"/>
          <p:nvPr/>
        </p:nvSpPr>
        <p:spPr>
          <a:xfrm>
            <a:off x="4808540" y="2155830"/>
            <a:ext cx="422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Από ποια δύο νησιά κατάγονται </a:t>
            </a:r>
          </a:p>
          <a:p>
            <a:r>
              <a:rPr lang="el-GR" sz="2000" dirty="0"/>
              <a:t>οι δημιουργοί αυτού του τραγουδιού;</a:t>
            </a:r>
            <a:endParaRPr lang="en-CY" sz="2000" dirty="0"/>
          </a:p>
        </p:txBody>
      </p:sp>
      <p:pic>
        <p:nvPicPr>
          <p:cNvPr id="2054" name="Picture 6" descr="Image result for 25η μαρτιου 1821">
            <a:extLst>
              <a:ext uri="{FF2B5EF4-FFF2-40B4-BE49-F238E27FC236}">
                <a16:creationId xmlns:a16="http://schemas.microsoft.com/office/drawing/2014/main" id="{DC48ED15-6979-4CCA-B7CA-A3A977C3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70" y="4903529"/>
            <a:ext cx="1338970" cy="16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AF45956-F30D-487D-8EF9-89EC6EB7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ΥΠΠΑΝ © 2019-20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C83A5DD-05C0-4E86-AE64-A5107515092A}"/>
              </a:ext>
            </a:extLst>
          </p:cNvPr>
          <p:cNvSpPr/>
          <p:nvPr/>
        </p:nvSpPr>
        <p:spPr>
          <a:xfrm>
            <a:off x="5592872" y="5098542"/>
            <a:ext cx="5222400" cy="12474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4C6D684-BBB1-4E11-B602-CDAE16A9D139}"/>
              </a:ext>
            </a:extLst>
          </p:cNvPr>
          <p:cNvSpPr/>
          <p:nvPr/>
        </p:nvSpPr>
        <p:spPr>
          <a:xfrm>
            <a:off x="304058" y="5971821"/>
            <a:ext cx="4843377" cy="8395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6F6C427-808D-4996-9A5C-0C7C26BF45D1}"/>
              </a:ext>
            </a:extLst>
          </p:cNvPr>
          <p:cNvSpPr/>
          <p:nvPr/>
        </p:nvSpPr>
        <p:spPr>
          <a:xfrm>
            <a:off x="304059" y="5098543"/>
            <a:ext cx="4843377" cy="6463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-283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«</a:t>
            </a:r>
            <a:r>
              <a:rPr lang="el-GR" dirty="0" err="1"/>
              <a:t>Ελευθεριά</a:t>
            </a:r>
            <a:r>
              <a:rPr lang="el-GR" dirty="0"/>
              <a:t>»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8676" y="1253331"/>
            <a:ext cx="4701210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2000" dirty="0"/>
              <a:t>Πηδά η φωτιά κι οι σούβλες έτοιμες  </a:t>
            </a:r>
            <a:r>
              <a:rPr lang="el-GR" sz="2000"/>
              <a:t>κι αυτός </a:t>
            </a:r>
            <a:r>
              <a:rPr lang="el-GR" sz="2000" dirty="0"/>
              <a:t>ολόρθος στέκει (</a:t>
            </a:r>
            <a:r>
              <a:rPr lang="en-GB" sz="2000" dirty="0"/>
              <a:t>x2</a:t>
            </a:r>
            <a:r>
              <a:rPr lang="el-GR" sz="2000" dirty="0"/>
              <a:t>)     Πεθαίνει αρνούμενος το θάνατο        κι </a:t>
            </a:r>
            <a:r>
              <a:rPr lang="el-GR" sz="2000" dirty="0" err="1"/>
              <a:t>ελευθεριά</a:t>
            </a:r>
            <a:r>
              <a:rPr lang="el-GR" sz="2000" dirty="0"/>
              <a:t> φωνάζει (</a:t>
            </a:r>
            <a:r>
              <a:rPr lang="en-GB" sz="2000" dirty="0"/>
              <a:t>x2</a:t>
            </a:r>
            <a:r>
              <a:rPr lang="el-GR" sz="2000" dirty="0"/>
              <a:t>) </a:t>
            </a:r>
          </a:p>
          <a:p>
            <a:pPr marL="457200" indent="-457200">
              <a:buAutoNum type="arabicPeriod"/>
            </a:pPr>
            <a:r>
              <a:rPr lang="el-GR" sz="2000" dirty="0"/>
              <a:t> </a:t>
            </a:r>
            <a:r>
              <a:rPr lang="el-GR" sz="2000" dirty="0" err="1"/>
              <a:t>Ελευθεριά</a:t>
            </a:r>
            <a:r>
              <a:rPr lang="el-GR" sz="2000" dirty="0"/>
              <a:t> για σένα χάνομαι            μα θα ‘</a:t>
            </a:r>
            <a:r>
              <a:rPr lang="el-GR" sz="2000" dirty="0" err="1"/>
              <a:t>ρθουν</a:t>
            </a:r>
            <a:r>
              <a:rPr lang="el-GR" sz="2000" dirty="0"/>
              <a:t> πίσω μου άλλοι (</a:t>
            </a:r>
            <a:r>
              <a:rPr lang="en-GB" sz="2000" dirty="0"/>
              <a:t>x2</a:t>
            </a:r>
            <a:r>
              <a:rPr lang="el-GR" sz="2000" dirty="0"/>
              <a:t>) Στρατοί οι γιοι μου και τ’ </a:t>
            </a:r>
            <a:r>
              <a:rPr lang="el-GR" sz="2000" dirty="0" err="1"/>
              <a:t>αγγόνια</a:t>
            </a:r>
            <a:r>
              <a:rPr lang="el-GR" sz="2000" dirty="0"/>
              <a:t> μου και θα σ’ ελευθερώσουν (</a:t>
            </a:r>
            <a:r>
              <a:rPr lang="en-GB" sz="2000" dirty="0"/>
              <a:t>x2</a:t>
            </a:r>
            <a:r>
              <a:rPr lang="el-GR" sz="2000" dirty="0"/>
              <a:t>)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856111" y="6446226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1100" dirty="0"/>
              <a:t>ΥΠΠΑΝ © 2019-20</a:t>
            </a:r>
            <a:endParaRPr lang="en-US" sz="1100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D399F5CF-6906-470D-9522-36BD7DDD7D2F}"/>
              </a:ext>
            </a:extLst>
          </p:cNvPr>
          <p:cNvSpPr txBox="1">
            <a:spLocks/>
          </p:cNvSpPr>
          <p:nvPr/>
        </p:nvSpPr>
        <p:spPr>
          <a:xfrm>
            <a:off x="6460487" y="1275269"/>
            <a:ext cx="47012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3"/>
            </a:pPr>
            <a:r>
              <a:rPr lang="el-GR" sz="2000" dirty="0"/>
              <a:t>Μην κλαις κυρά κι εγώ θ’ αναστηθώ και θα σ’ αρπάξω πάλε (</a:t>
            </a:r>
            <a:r>
              <a:rPr lang="en-GB" sz="2000" dirty="0"/>
              <a:t>x2</a:t>
            </a:r>
            <a:r>
              <a:rPr lang="el-GR" sz="2000" dirty="0"/>
              <a:t>)                 Θα </a:t>
            </a:r>
            <a:r>
              <a:rPr lang="el-GR" sz="2000" dirty="0" err="1"/>
              <a:t>σπω</a:t>
            </a:r>
            <a:r>
              <a:rPr lang="el-GR" sz="2000" dirty="0"/>
              <a:t> τις αλυσίδες της σκλαβιάς     θα </a:t>
            </a:r>
            <a:r>
              <a:rPr lang="el-GR" sz="2000" dirty="0" err="1"/>
              <a:t>καταλυώ</a:t>
            </a:r>
            <a:r>
              <a:rPr lang="el-GR" sz="2000" dirty="0"/>
              <a:t> τα κάστρα (</a:t>
            </a:r>
            <a:r>
              <a:rPr lang="en-GB" sz="2000" dirty="0"/>
              <a:t>x2</a:t>
            </a:r>
            <a:r>
              <a:rPr lang="el-GR" sz="2000" dirty="0"/>
              <a:t>)        </a:t>
            </a:r>
          </a:p>
          <a:p>
            <a:pPr marL="457200" indent="-457200">
              <a:buAutoNum type="arabicPeriod" startAt="3"/>
            </a:pPr>
            <a:r>
              <a:rPr lang="el-GR" sz="2000" dirty="0"/>
              <a:t> Λίγοι είμαστε κι αλίμονο στη γη       αν ξοφληθεί η γενιά μας (</a:t>
            </a:r>
            <a:r>
              <a:rPr lang="en-GB" sz="2000" dirty="0"/>
              <a:t>x2</a:t>
            </a:r>
            <a:r>
              <a:rPr lang="el-GR" sz="2000" dirty="0"/>
              <a:t>)               Στρατοί οι γιοί μου και τ’ </a:t>
            </a:r>
            <a:r>
              <a:rPr lang="el-GR" sz="2000" dirty="0" err="1"/>
              <a:t>αγγόνια</a:t>
            </a:r>
            <a:r>
              <a:rPr lang="el-GR" sz="2000" dirty="0"/>
              <a:t> μου και θα σ’ ελευθερώσουν (</a:t>
            </a:r>
            <a:r>
              <a:rPr lang="en-GB" sz="2000" dirty="0"/>
              <a:t>x2</a:t>
            </a:r>
            <a:r>
              <a:rPr lang="el-GR" sz="2000" dirty="0"/>
              <a:t>)                                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147A-8CC2-4783-A410-8A7CDE8A655B}"/>
              </a:ext>
            </a:extLst>
          </p:cNvPr>
          <p:cNvSpPr txBox="1"/>
          <p:nvPr/>
        </p:nvSpPr>
        <p:spPr>
          <a:xfrm>
            <a:off x="1376726" y="4186238"/>
            <a:ext cx="943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Παράδειγμα συνδέσμου από το </a:t>
            </a:r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l-GR" dirty="0"/>
              <a:t>για να ακούσεις το τραγούδι και να τραγουδήσεις μαζί:</a:t>
            </a:r>
          </a:p>
          <a:p>
            <a:pPr algn="ctr"/>
            <a:r>
              <a:rPr lang="en-US" dirty="0">
                <a:hlinkClick r:id="rId3"/>
              </a:rPr>
              <a:t>https://www.youtube.com/watch?v=8Ikqcufep9I</a:t>
            </a:r>
            <a:endParaRPr lang="en-CY" dirty="0"/>
          </a:p>
        </p:txBody>
      </p:sp>
      <p:pic>
        <p:nvPicPr>
          <p:cNvPr id="9" name="Picture 6" descr="Image result for 25η μαρτιου 1821">
            <a:extLst>
              <a:ext uri="{FF2B5EF4-FFF2-40B4-BE49-F238E27FC236}">
                <a16:creationId xmlns:a16="http://schemas.microsoft.com/office/drawing/2014/main" id="{32ECD41F-F47C-428C-B0DB-881CF8E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70" y="4903529"/>
            <a:ext cx="1338970" cy="16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54631-847F-4E90-920E-287276463BB8}"/>
              </a:ext>
            </a:extLst>
          </p:cNvPr>
          <p:cNvSpPr txBox="1"/>
          <p:nvPr/>
        </p:nvSpPr>
        <p:spPr>
          <a:xfrm>
            <a:off x="241190" y="5113556"/>
            <a:ext cx="4811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Σε ποια οικογένεια οργάνων ανήκει το όργανο </a:t>
            </a:r>
          </a:p>
          <a:p>
            <a:r>
              <a:rPr lang="el-GR" dirty="0"/>
              <a:t>που ακούς στην αρχή του τραγουδιού;</a:t>
            </a:r>
          </a:p>
          <a:p>
            <a:endParaRPr lang="el-GR" dirty="0"/>
          </a:p>
          <a:p>
            <a:r>
              <a:rPr lang="el-GR" dirty="0"/>
              <a:t>Πάρε ένα μολύβι και προσπάθησε να κτυπήσεις </a:t>
            </a:r>
          </a:p>
          <a:p>
            <a:r>
              <a:rPr lang="el-GR" dirty="0"/>
              <a:t>στο τραπέζι τον αρχικό ρυθμό μαζί με αυτό το </a:t>
            </a:r>
          </a:p>
          <a:p>
            <a:r>
              <a:rPr lang="el-GR" dirty="0"/>
              <a:t>όργανο.</a:t>
            </a:r>
            <a:endParaRPr lang="en-C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84F15-978E-4116-B953-F341E42EE116}"/>
              </a:ext>
            </a:extLst>
          </p:cNvPr>
          <p:cNvSpPr txBox="1"/>
          <p:nvPr/>
        </p:nvSpPr>
        <p:spPr>
          <a:xfrm>
            <a:off x="5592872" y="5074713"/>
            <a:ext cx="5123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Σόλο ονομάζεται όταν μόνο </a:t>
            </a:r>
            <a:r>
              <a:rPr lang="el-GR" dirty="0" err="1"/>
              <a:t>ενας</a:t>
            </a:r>
            <a:r>
              <a:rPr lang="el-GR" dirty="0"/>
              <a:t>/μια τραγουδά.</a:t>
            </a:r>
          </a:p>
          <a:p>
            <a:r>
              <a:rPr lang="el-GR" dirty="0" err="1"/>
              <a:t>Τούττι</a:t>
            </a:r>
            <a:r>
              <a:rPr lang="el-GR" dirty="0"/>
              <a:t> ονομάζεται όταν τραγουδούν πολλοί μαζί.</a:t>
            </a:r>
          </a:p>
          <a:p>
            <a:r>
              <a:rPr lang="el-GR" dirty="0"/>
              <a:t>Μπορείς να καταλάβεις πότε έχουμε σόλο και πότε </a:t>
            </a:r>
          </a:p>
          <a:p>
            <a:r>
              <a:rPr lang="el-GR" dirty="0"/>
              <a:t>έχουμε </a:t>
            </a:r>
            <a:r>
              <a:rPr lang="el-GR" dirty="0" err="1"/>
              <a:t>τούττι</a:t>
            </a:r>
            <a:r>
              <a:rPr lang="el-GR" dirty="0"/>
              <a:t> στο τραγούδι «</a:t>
            </a:r>
            <a:r>
              <a:rPr lang="el-GR" dirty="0" err="1"/>
              <a:t>Ελευθεριά</a:t>
            </a:r>
            <a:r>
              <a:rPr lang="el-GR" dirty="0"/>
              <a:t>»;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4130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4676" y="-211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«</a:t>
            </a:r>
            <a:r>
              <a:rPr lang="el-GR" dirty="0" err="1"/>
              <a:t>Ελευθεριά</a:t>
            </a:r>
            <a:r>
              <a:rPr lang="el-GR" dirty="0"/>
              <a:t>»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6527212" y="6407715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1100" dirty="0"/>
              <a:t>ΥΠΠΑΝ © 2019-20</a:t>
            </a:r>
            <a:endParaRPr lang="en-US" sz="1100" dirty="0"/>
          </a:p>
        </p:txBody>
      </p:sp>
      <p:pic>
        <p:nvPicPr>
          <p:cNvPr id="9" name="Picture 6" descr="Image result for 25η μαρτιου 1821">
            <a:extLst>
              <a:ext uri="{FF2B5EF4-FFF2-40B4-BE49-F238E27FC236}">
                <a16:creationId xmlns:a16="http://schemas.microsoft.com/office/drawing/2014/main" id="{32ECD41F-F47C-428C-B0DB-881CF8E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70" y="4903529"/>
            <a:ext cx="1338970" cy="16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6C4F0-D229-403B-AEB2-9D0E5AB24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" y="1628775"/>
            <a:ext cx="11325225" cy="1800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AD59B5-EF48-4124-95B3-C6B7D1B96967}"/>
              </a:ext>
            </a:extLst>
          </p:cNvPr>
          <p:cNvSpPr txBox="1"/>
          <p:nvPr/>
        </p:nvSpPr>
        <p:spPr>
          <a:xfrm>
            <a:off x="2099734" y="1045749"/>
            <a:ext cx="762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Πιο κάτω θα βρεις ένα μέρος του τραγουδιού για να το παίξεις στον αυλό σου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02167-8703-4519-A01B-14A759F32E41}"/>
              </a:ext>
            </a:extLst>
          </p:cNvPr>
          <p:cNvSpPr txBox="1"/>
          <p:nvPr/>
        </p:nvSpPr>
        <p:spPr>
          <a:xfrm>
            <a:off x="510821" y="3796932"/>
            <a:ext cx="601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Σου θυμίζουμε και τις νότες στο πεντάγραμμο και στον αυλό:</a:t>
            </a:r>
            <a:endParaRPr lang="en-CY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FCAE8A-4195-4B11-8D28-312E5A586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21" y="4403466"/>
            <a:ext cx="1343025" cy="1000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351D90-BEAC-4F92-9A90-0BAE8D6D7360}"/>
              </a:ext>
            </a:extLst>
          </p:cNvPr>
          <p:cNvSpPr txBox="1"/>
          <p:nvPr/>
        </p:nvSpPr>
        <p:spPr>
          <a:xfrm>
            <a:off x="609676" y="4207482"/>
            <a:ext cx="114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νότα ΜΙ</a:t>
            </a:r>
            <a:endParaRPr lang="en-CY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987B29-6097-4156-A059-182D0E267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36" y="5599575"/>
            <a:ext cx="1791053" cy="990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989446-895D-47BF-864D-961FD7E12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734" y="4383710"/>
            <a:ext cx="1466850" cy="11525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08B07E-756C-4A4F-BC59-6B328A0607CF}"/>
              </a:ext>
            </a:extLst>
          </p:cNvPr>
          <p:cNvSpPr txBox="1"/>
          <p:nvPr/>
        </p:nvSpPr>
        <p:spPr>
          <a:xfrm>
            <a:off x="2364084" y="4207482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νότα ΛΑ</a:t>
            </a:r>
            <a:endParaRPr lang="en-CY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87A372-A315-48DA-87F5-CC2BF3615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989874">
            <a:off x="1332052" y="5876022"/>
            <a:ext cx="2237682" cy="4378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A07498-1E3C-4335-82AB-9C09AFE20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934" y="4534196"/>
            <a:ext cx="1401801" cy="8360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0DE712-0FFD-4570-9AE3-3A8DC1678CDC}"/>
              </a:ext>
            </a:extLst>
          </p:cNvPr>
          <p:cNvSpPr txBox="1"/>
          <p:nvPr/>
        </p:nvSpPr>
        <p:spPr>
          <a:xfrm>
            <a:off x="3873455" y="4218800"/>
            <a:ext cx="12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νότα ΣΟΛ</a:t>
            </a:r>
            <a:endParaRPr lang="en-CY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7D2E35-0A3C-4D85-BA8D-D8C20C9B56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58076" flipV="1">
            <a:off x="3064994" y="5950347"/>
            <a:ext cx="2363861" cy="493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D27B76-1018-4529-BD98-ABA6F943A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7342" y="4382736"/>
            <a:ext cx="1571625" cy="1123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E4B892-53C8-478C-8DB9-B59007B17F26}"/>
              </a:ext>
            </a:extLst>
          </p:cNvPr>
          <p:cNvSpPr txBox="1"/>
          <p:nvPr/>
        </p:nvSpPr>
        <p:spPr>
          <a:xfrm>
            <a:off x="5768621" y="4218800"/>
            <a:ext cx="1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νότα ΡΕ</a:t>
            </a:r>
            <a:endParaRPr lang="en-CY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D4BA5F-B8DE-4A32-BB6A-48CDC25A8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38409">
            <a:off x="5220184" y="5463561"/>
            <a:ext cx="2159362" cy="1514219"/>
          </a:xfrm>
          <a:prstGeom prst="rect">
            <a:avLst/>
          </a:prstGeom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37614F55-47B1-4B63-929E-78A0E61A875F}"/>
              </a:ext>
            </a:extLst>
          </p:cNvPr>
          <p:cNvSpPr/>
          <p:nvPr/>
        </p:nvSpPr>
        <p:spPr>
          <a:xfrm>
            <a:off x="7532233" y="3642694"/>
            <a:ext cx="3016738" cy="248019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D2149D-2EBE-4D33-8F65-F002BB58BF7E}"/>
              </a:ext>
            </a:extLst>
          </p:cNvPr>
          <p:cNvSpPr txBox="1"/>
          <p:nvPr/>
        </p:nvSpPr>
        <p:spPr>
          <a:xfrm>
            <a:off x="8278756" y="4026366"/>
            <a:ext cx="1813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Κράτα τον αυλό</a:t>
            </a:r>
          </a:p>
          <a:p>
            <a:r>
              <a:rPr lang="el-GR" dirty="0"/>
              <a:t>με το αριστερό</a:t>
            </a:r>
          </a:p>
          <a:p>
            <a:r>
              <a:rPr lang="el-GR" dirty="0"/>
              <a:t>χέρι πάνω.</a:t>
            </a:r>
          </a:p>
          <a:p>
            <a:r>
              <a:rPr lang="el-GR" dirty="0"/>
              <a:t>Φύσα απαλά και</a:t>
            </a:r>
          </a:p>
          <a:p>
            <a:r>
              <a:rPr lang="el-GR" dirty="0"/>
              <a:t>κλείνε τις τρύπες</a:t>
            </a:r>
          </a:p>
          <a:p>
            <a:r>
              <a:rPr lang="el-GR" dirty="0"/>
              <a:t>καλά!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1057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9AB7-C404-414C-8153-16C783AA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11" y="320675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Ο αγώνας του 1821 μέσα από τραγούδια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9318-194E-4B64-9F00-B3B086CFB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689" y="15374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Άκουσε και άλλα τραγούδια που σχετίζονται με την Ελληνική Επανάσταση του 1821.</a:t>
            </a:r>
            <a:endParaRPr lang="en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18C3A-0051-4123-AD60-98BDA964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022" y="6354762"/>
            <a:ext cx="4114800" cy="365125"/>
          </a:xfrm>
        </p:spPr>
        <p:txBody>
          <a:bodyPr/>
          <a:lstStyle/>
          <a:p>
            <a:r>
              <a:rPr lang="el-GR" dirty="0"/>
              <a:t>ΥΠΠΑΝ © 2019-20</a:t>
            </a:r>
            <a:endParaRPr lang="en-US" dirty="0"/>
          </a:p>
        </p:txBody>
      </p:sp>
      <p:pic>
        <p:nvPicPr>
          <p:cNvPr id="5" name="Picture 6" descr="Image result for 25η μαρτιου 1821">
            <a:extLst>
              <a:ext uri="{FF2B5EF4-FFF2-40B4-BE49-F238E27FC236}">
                <a16:creationId xmlns:a16="http://schemas.microsoft.com/office/drawing/2014/main" id="{2B8D8012-F9F3-4CE5-AC43-4B409904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" y="4977469"/>
            <a:ext cx="1338970" cy="16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6F5C60-8A9C-4580-A390-6A2D67AF7FA5}"/>
              </a:ext>
            </a:extLst>
          </p:cNvPr>
          <p:cNvSpPr/>
          <p:nvPr/>
        </p:nvSpPr>
        <p:spPr>
          <a:xfrm>
            <a:off x="7389197" y="2736386"/>
            <a:ext cx="4343401" cy="1859098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88DAC-1C2F-4263-82AB-D2E390DF96FD}"/>
              </a:ext>
            </a:extLst>
          </p:cNvPr>
          <p:cNvSpPr txBox="1"/>
          <p:nvPr/>
        </p:nvSpPr>
        <p:spPr>
          <a:xfrm>
            <a:off x="7416575" y="2791013"/>
            <a:ext cx="442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«Να ‘</a:t>
            </a:r>
            <a:r>
              <a:rPr lang="el-GR" dirty="0" err="1"/>
              <a:t>τανε</a:t>
            </a:r>
            <a:r>
              <a:rPr lang="el-GR" dirty="0"/>
              <a:t> το ‘21» </a:t>
            </a:r>
          </a:p>
          <a:p>
            <a:r>
              <a:rPr lang="el-GR" dirty="0"/>
              <a:t>Μουσική: Σταύρος </a:t>
            </a:r>
            <a:r>
              <a:rPr lang="el-GR" dirty="0" err="1"/>
              <a:t>Κουγιουμτζής</a:t>
            </a:r>
            <a:endParaRPr lang="el-GR" dirty="0"/>
          </a:p>
          <a:p>
            <a:r>
              <a:rPr lang="el-GR" dirty="0"/>
              <a:t>Στίχοι: </a:t>
            </a:r>
            <a:r>
              <a:rPr lang="el-GR" dirty="0" err="1"/>
              <a:t>Σώτια</a:t>
            </a:r>
            <a:r>
              <a:rPr lang="el-GR" dirty="0"/>
              <a:t> </a:t>
            </a:r>
            <a:r>
              <a:rPr lang="el-GR" dirty="0" err="1"/>
              <a:t>Τσώτου</a:t>
            </a:r>
            <a:endParaRPr lang="el-GR" dirty="0"/>
          </a:p>
          <a:p>
            <a:r>
              <a:rPr lang="el-GR" dirty="0"/>
              <a:t>Παράδειγμα συνδέσμου από </a:t>
            </a:r>
            <a:endParaRPr lang="en-GB" dirty="0"/>
          </a:p>
          <a:p>
            <a:r>
              <a:rPr lang="en-GB" dirty="0"/>
              <a:t>YouTube:</a:t>
            </a:r>
            <a:r>
              <a:rPr lang="en-US" dirty="0">
                <a:hlinkClick r:id="rId3"/>
              </a:rPr>
              <a:t>https://www.youtube.com/watch?v=P6oxQdDfYIs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F4A0C-268A-4F6B-BC6C-56EE50D95C1D}"/>
              </a:ext>
            </a:extLst>
          </p:cNvPr>
          <p:cNvSpPr txBox="1"/>
          <p:nvPr/>
        </p:nvSpPr>
        <p:spPr>
          <a:xfrm>
            <a:off x="426911" y="2705037"/>
            <a:ext cx="4443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«Τσάμικος» </a:t>
            </a:r>
          </a:p>
          <a:p>
            <a:r>
              <a:rPr lang="el-GR" dirty="0"/>
              <a:t>Μουσική: Μάνος Χατζιδάκις</a:t>
            </a:r>
          </a:p>
          <a:p>
            <a:r>
              <a:rPr lang="el-GR" dirty="0"/>
              <a:t>Στίχοι: Νίκος Γκάτσος</a:t>
            </a:r>
          </a:p>
          <a:p>
            <a:r>
              <a:rPr lang="el-GR" dirty="0"/>
              <a:t>Παράδειγμα συνδέσμου από </a:t>
            </a:r>
            <a:endParaRPr lang="en-GB" dirty="0"/>
          </a:p>
          <a:p>
            <a:r>
              <a:rPr lang="en-GB" dirty="0"/>
              <a:t>YouTube:</a:t>
            </a:r>
            <a:r>
              <a:rPr lang="en-US" dirty="0">
                <a:hlinkClick r:id="rId4"/>
              </a:rPr>
              <a:t>https://www.youtube.com/watch?v=8oUHeQkn_34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A2AB64-76E1-408F-99ED-C417BC00FE48}"/>
              </a:ext>
            </a:extLst>
          </p:cNvPr>
          <p:cNvSpPr/>
          <p:nvPr/>
        </p:nvSpPr>
        <p:spPr>
          <a:xfrm>
            <a:off x="459403" y="2740588"/>
            <a:ext cx="4343401" cy="1804752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8868AC-B422-48A2-A562-55C01D55FC5C}"/>
              </a:ext>
            </a:extLst>
          </p:cNvPr>
          <p:cNvSpPr/>
          <p:nvPr/>
        </p:nvSpPr>
        <p:spPr>
          <a:xfrm>
            <a:off x="4018225" y="4853404"/>
            <a:ext cx="4343401" cy="1754327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CF577-DBCE-4231-AF64-94C78A19FC1C}"/>
              </a:ext>
            </a:extLst>
          </p:cNvPr>
          <p:cNvSpPr txBox="1"/>
          <p:nvPr/>
        </p:nvSpPr>
        <p:spPr>
          <a:xfrm>
            <a:off x="3968044" y="4803260"/>
            <a:ext cx="4443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«Δέκα Παλληκάρια» </a:t>
            </a:r>
          </a:p>
          <a:p>
            <a:r>
              <a:rPr lang="el-GR" dirty="0"/>
              <a:t>Μουσική: Μάνος </a:t>
            </a:r>
            <a:r>
              <a:rPr lang="el-GR" dirty="0" err="1"/>
              <a:t>Λοϊζος</a:t>
            </a:r>
            <a:endParaRPr lang="el-GR" dirty="0"/>
          </a:p>
          <a:p>
            <a:r>
              <a:rPr lang="el-GR" dirty="0"/>
              <a:t>Στίχοι: Λευτέρης Παπαδόπουλος</a:t>
            </a:r>
          </a:p>
          <a:p>
            <a:r>
              <a:rPr lang="el-GR" dirty="0"/>
              <a:t>Παράδειγμα συνδέσμου από </a:t>
            </a:r>
            <a:endParaRPr lang="en-GB" dirty="0"/>
          </a:p>
          <a:p>
            <a:r>
              <a:rPr lang="en-GB" dirty="0"/>
              <a:t>YouTube:</a:t>
            </a:r>
            <a:r>
              <a:rPr lang="en-US" dirty="0">
                <a:hlinkClick r:id="rId5"/>
              </a:rPr>
              <a:t>https://www.youtube.com/watch?v=-SNM4jinSMA</a:t>
            </a:r>
            <a:endParaRPr lang="en-GB" dirty="0"/>
          </a:p>
        </p:txBody>
      </p:sp>
      <p:pic>
        <p:nvPicPr>
          <p:cNvPr id="3074" name="Picture 2" descr="Image result for 25η μαρτιου 1821">
            <a:extLst>
              <a:ext uri="{FF2B5EF4-FFF2-40B4-BE49-F238E27FC236}">
                <a16:creationId xmlns:a16="http://schemas.microsoft.com/office/drawing/2014/main" id="{604229D3-DC38-49CC-9654-4C1B4AD0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43840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090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492</Words>
  <Application>Microsoft Office PowerPoint</Application>
  <PresentationFormat>Widescreen</PresentationFormat>
  <Paragraphs>68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AccentBoxVTI</vt:lpstr>
      <vt:lpstr>«Ελευθεριά»</vt:lpstr>
      <vt:lpstr>PowerPoint Presentation</vt:lpstr>
      <vt:lpstr>«Ελευθεριά»</vt:lpstr>
      <vt:lpstr>«Ελευθεριά»</vt:lpstr>
      <vt:lpstr>Ο αγώνας του 1821 μέσα από τραγούδια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«Ελευθεριά»</dc:title>
  <dc:creator>Maria Kasinou</dc:creator>
  <cp:lastModifiedBy>Μάρκος Κουνές</cp:lastModifiedBy>
  <cp:revision>17</cp:revision>
  <dcterms:created xsi:type="dcterms:W3CDTF">2020-03-17T08:33:43Z</dcterms:created>
  <dcterms:modified xsi:type="dcterms:W3CDTF">2020-03-24T10:26:02Z</dcterms:modified>
</cp:coreProperties>
</file>